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 id="2147483693" r:id="rId7"/>
    <p:sldMasterId id="2147483710" r:id="rId8"/>
  </p:sldMasterIdLst>
  <p:notesMasterIdLst>
    <p:notesMasterId r:id="rId44"/>
  </p:notesMasterIdLst>
  <p:handoutMasterIdLst>
    <p:handoutMasterId r:id="rId45"/>
  </p:handoutMasterIdLst>
  <p:sldIdLst>
    <p:sldId id="257" r:id="rId9"/>
    <p:sldId id="259" r:id="rId10"/>
    <p:sldId id="261" r:id="rId11"/>
    <p:sldId id="574" r:id="rId12"/>
    <p:sldId id="570" r:id="rId13"/>
    <p:sldId id="566" r:id="rId14"/>
    <p:sldId id="571" r:id="rId15"/>
    <p:sldId id="262" r:id="rId16"/>
    <p:sldId id="531" r:id="rId17"/>
    <p:sldId id="256" r:id="rId18"/>
    <p:sldId id="538" r:id="rId19"/>
    <p:sldId id="555" r:id="rId20"/>
    <p:sldId id="556" r:id="rId21"/>
    <p:sldId id="557" r:id="rId22"/>
    <p:sldId id="558" r:id="rId23"/>
    <p:sldId id="282" r:id="rId24"/>
    <p:sldId id="283" r:id="rId25"/>
    <p:sldId id="284" r:id="rId26"/>
    <p:sldId id="559" r:id="rId27"/>
    <p:sldId id="567" r:id="rId28"/>
    <p:sldId id="568" r:id="rId29"/>
    <p:sldId id="492" r:id="rId30"/>
    <p:sldId id="260" r:id="rId31"/>
    <p:sldId id="258" r:id="rId32"/>
    <p:sldId id="569" r:id="rId33"/>
    <p:sldId id="486" r:id="rId34"/>
    <p:sldId id="493" r:id="rId35"/>
    <p:sldId id="487" r:id="rId36"/>
    <p:sldId id="564" r:id="rId37"/>
    <p:sldId id="572" r:id="rId38"/>
    <p:sldId id="384" r:id="rId39"/>
    <p:sldId id="393" r:id="rId40"/>
    <p:sldId id="573" r:id="rId41"/>
    <p:sldId id="563" r:id="rId42"/>
    <p:sldId id="565"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C4"/>
    <a:srgbClr val="001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BEF0B-D39A-466E-B71D-F74B6516A4C1}" v="12" dt="2021-12-16T14:55:50.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722" autoAdjust="0"/>
  </p:normalViewPr>
  <p:slideViewPr>
    <p:cSldViewPr>
      <p:cViewPr varScale="1">
        <p:scale>
          <a:sx n="112" d="100"/>
          <a:sy n="112" d="100"/>
        </p:scale>
        <p:origin x="60" y="129"/>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Addison" userId="4e191ea5-8627-49eb-b9c9-537b72ca9fcf" providerId="ADAL" clId="{B1BBEF0B-D39A-466E-B71D-F74B6516A4C1}"/>
    <pc:docChg chg="undo custSel addSld delSld modSld sldOrd delMainMaster">
      <pc:chgData name="Tom Addison" userId="4e191ea5-8627-49eb-b9c9-537b72ca9fcf" providerId="ADAL" clId="{B1BBEF0B-D39A-466E-B71D-F74B6516A4C1}" dt="2021-12-16T14:56:29.451" v="1216" actId="1076"/>
      <pc:docMkLst>
        <pc:docMk/>
      </pc:docMkLst>
      <pc:sldChg chg="modSp add del mod">
        <pc:chgData name="Tom Addison" userId="4e191ea5-8627-49eb-b9c9-537b72ca9fcf" providerId="ADAL" clId="{B1BBEF0B-D39A-466E-B71D-F74B6516A4C1}" dt="2021-12-14T11:49:54.333" v="991"/>
        <pc:sldMkLst>
          <pc:docMk/>
          <pc:sldMk cId="4160055368" sldId="258"/>
        </pc:sldMkLst>
        <pc:spChg chg="mod">
          <ac:chgData name="Tom Addison" userId="4e191ea5-8627-49eb-b9c9-537b72ca9fcf" providerId="ADAL" clId="{B1BBEF0B-D39A-466E-B71D-F74B6516A4C1}" dt="2021-12-14T11:49:54.282" v="990"/>
          <ac:spMkLst>
            <pc:docMk/>
            <pc:sldMk cId="4160055368" sldId="258"/>
            <ac:spMk id="2" creationId="{B980ECF9-DF22-4C09-9810-02217FABFB4F}"/>
          </ac:spMkLst>
        </pc:spChg>
      </pc:sldChg>
      <pc:sldChg chg="modSp add del mod">
        <pc:chgData name="Tom Addison" userId="4e191ea5-8627-49eb-b9c9-537b72ca9fcf" providerId="ADAL" clId="{B1BBEF0B-D39A-466E-B71D-F74B6516A4C1}" dt="2021-12-14T11:49:54.454" v="992" actId="27636"/>
        <pc:sldMkLst>
          <pc:docMk/>
          <pc:sldMk cId="3850255040" sldId="260"/>
        </pc:sldMkLst>
        <pc:spChg chg="mod">
          <ac:chgData name="Tom Addison" userId="4e191ea5-8627-49eb-b9c9-537b72ca9fcf" providerId="ADAL" clId="{B1BBEF0B-D39A-466E-B71D-F74B6516A4C1}" dt="2021-12-14T11:49:54.454" v="992" actId="27636"/>
          <ac:spMkLst>
            <pc:docMk/>
            <pc:sldMk cId="3850255040" sldId="260"/>
            <ac:spMk id="3" creationId="{2A948F5D-1D21-44FA-8DB5-4F1067AA75EE}"/>
          </ac:spMkLst>
        </pc:spChg>
      </pc:sldChg>
      <pc:sldChg chg="modSp mod">
        <pc:chgData name="Tom Addison" userId="4e191ea5-8627-49eb-b9c9-537b72ca9fcf" providerId="ADAL" clId="{B1BBEF0B-D39A-466E-B71D-F74B6516A4C1}" dt="2021-12-16T13:56:46.939" v="1214" actId="6549"/>
        <pc:sldMkLst>
          <pc:docMk/>
          <pc:sldMk cId="4160595553" sldId="282"/>
        </pc:sldMkLst>
        <pc:spChg chg="mod">
          <ac:chgData name="Tom Addison" userId="4e191ea5-8627-49eb-b9c9-537b72ca9fcf" providerId="ADAL" clId="{B1BBEF0B-D39A-466E-B71D-F74B6516A4C1}" dt="2021-12-16T13:56:46.939" v="1214" actId="6549"/>
          <ac:spMkLst>
            <pc:docMk/>
            <pc:sldMk cId="4160595553" sldId="282"/>
            <ac:spMk id="3" creationId="{C2758758-1527-4CC5-970F-75C9FA70E7D3}"/>
          </ac:spMkLst>
        </pc:spChg>
      </pc:sldChg>
      <pc:sldChg chg="del">
        <pc:chgData name="Tom Addison" userId="4e191ea5-8627-49eb-b9c9-537b72ca9fcf" providerId="ADAL" clId="{B1BBEF0B-D39A-466E-B71D-F74B6516A4C1}" dt="2021-12-14T11:49:48.146" v="974" actId="47"/>
        <pc:sldMkLst>
          <pc:docMk/>
          <pc:sldMk cId="1489458358" sldId="485"/>
        </pc:sldMkLst>
      </pc:sldChg>
      <pc:sldChg chg="addSp delSp modSp add del mod setBg delDesignElem">
        <pc:chgData name="Tom Addison" userId="4e191ea5-8627-49eb-b9c9-537b72ca9fcf" providerId="ADAL" clId="{B1BBEF0B-D39A-466E-B71D-F74B6516A4C1}" dt="2021-12-14T11:49:54.333" v="991"/>
        <pc:sldMkLst>
          <pc:docMk/>
          <pc:sldMk cId="736898775" sldId="486"/>
        </pc:sldMkLst>
        <pc:spChg chg="mod">
          <ac:chgData name="Tom Addison" userId="4e191ea5-8627-49eb-b9c9-537b72ca9fcf" providerId="ADAL" clId="{B1BBEF0B-D39A-466E-B71D-F74B6516A4C1}" dt="2021-12-14T11:49:54.282" v="990"/>
          <ac:spMkLst>
            <pc:docMk/>
            <pc:sldMk cId="736898775" sldId="486"/>
            <ac:spMk id="2" creationId="{781DF572-0A12-4B24-9F07-6A627F09A11D}"/>
          </ac:spMkLst>
        </pc:spChg>
        <pc:spChg chg="add del">
          <ac:chgData name="Tom Addison" userId="4e191ea5-8627-49eb-b9c9-537b72ca9fcf" providerId="ADAL" clId="{B1BBEF0B-D39A-466E-B71D-F74B6516A4C1}" dt="2021-12-14T11:49:54.282" v="990"/>
          <ac:spMkLst>
            <pc:docMk/>
            <pc:sldMk cId="736898775" sldId="486"/>
            <ac:spMk id="8" creationId="{8DF4D7F6-81B5-452A-9CE6-76D81F91D41B}"/>
          </ac:spMkLst>
        </pc:spChg>
        <pc:spChg chg="add del">
          <ac:chgData name="Tom Addison" userId="4e191ea5-8627-49eb-b9c9-537b72ca9fcf" providerId="ADAL" clId="{B1BBEF0B-D39A-466E-B71D-F74B6516A4C1}" dt="2021-12-14T11:49:54.282" v="990"/>
          <ac:spMkLst>
            <pc:docMk/>
            <pc:sldMk cId="736898775" sldId="486"/>
            <ac:spMk id="10" creationId="{4600514D-20FB-4559-97DC-D1DC39E6C3DE}"/>
          </ac:spMkLst>
        </pc:spChg>
        <pc:spChg chg="add del">
          <ac:chgData name="Tom Addison" userId="4e191ea5-8627-49eb-b9c9-537b72ca9fcf" providerId="ADAL" clId="{B1BBEF0B-D39A-466E-B71D-F74B6516A4C1}" dt="2021-12-14T11:49:54.282" v="990"/>
          <ac:spMkLst>
            <pc:docMk/>
            <pc:sldMk cId="736898775" sldId="486"/>
            <ac:spMk id="12" creationId="{266F638A-E405-4AC0-B984-72E5813B0DD1}"/>
          </ac:spMkLst>
        </pc:spChg>
        <pc:spChg chg="add del">
          <ac:chgData name="Tom Addison" userId="4e191ea5-8627-49eb-b9c9-537b72ca9fcf" providerId="ADAL" clId="{B1BBEF0B-D39A-466E-B71D-F74B6516A4C1}" dt="2021-12-14T11:49:54.282" v="990"/>
          <ac:spMkLst>
            <pc:docMk/>
            <pc:sldMk cId="736898775" sldId="486"/>
            <ac:spMk id="18" creationId="{27B538D5-95DB-47ED-9CB4-34AE5BF78E6B}"/>
          </ac:spMkLst>
        </pc:spChg>
        <pc:cxnChg chg="add del">
          <ac:chgData name="Tom Addison" userId="4e191ea5-8627-49eb-b9c9-537b72ca9fcf" providerId="ADAL" clId="{B1BBEF0B-D39A-466E-B71D-F74B6516A4C1}" dt="2021-12-14T11:49:54.282" v="990"/>
          <ac:cxnSpMkLst>
            <pc:docMk/>
            <pc:sldMk cId="736898775" sldId="486"/>
            <ac:cxnSpMk id="14" creationId="{7D1CBE93-B17D-4509-843C-82287C38032A}"/>
          </ac:cxnSpMkLst>
        </pc:cxnChg>
        <pc:cxnChg chg="add del">
          <ac:chgData name="Tom Addison" userId="4e191ea5-8627-49eb-b9c9-537b72ca9fcf" providerId="ADAL" clId="{B1BBEF0B-D39A-466E-B71D-F74B6516A4C1}" dt="2021-12-14T11:49:54.282" v="990"/>
          <ac:cxnSpMkLst>
            <pc:docMk/>
            <pc:sldMk cId="736898775" sldId="486"/>
            <ac:cxnSpMk id="16" creationId="{AE6277B4-6A43-48AB-89B2-3442221619CC}"/>
          </ac:cxnSpMkLst>
        </pc:cxnChg>
      </pc:sldChg>
      <pc:sldChg chg="add del">
        <pc:chgData name="Tom Addison" userId="4e191ea5-8627-49eb-b9c9-537b72ca9fcf" providerId="ADAL" clId="{B1BBEF0B-D39A-466E-B71D-F74B6516A4C1}" dt="2021-12-14T11:49:54.333" v="991"/>
        <pc:sldMkLst>
          <pc:docMk/>
          <pc:sldMk cId="220551584" sldId="487"/>
        </pc:sldMkLst>
      </pc:sldChg>
      <pc:sldChg chg="del">
        <pc:chgData name="Tom Addison" userId="4e191ea5-8627-49eb-b9c9-537b72ca9fcf" providerId="ADAL" clId="{B1BBEF0B-D39A-466E-B71D-F74B6516A4C1}" dt="2021-12-14T11:49:48.146" v="974" actId="47"/>
        <pc:sldMkLst>
          <pc:docMk/>
          <pc:sldMk cId="2126399742" sldId="488"/>
        </pc:sldMkLst>
      </pc:sldChg>
      <pc:sldChg chg="del">
        <pc:chgData name="Tom Addison" userId="4e191ea5-8627-49eb-b9c9-537b72ca9fcf" providerId="ADAL" clId="{B1BBEF0B-D39A-466E-B71D-F74B6516A4C1}" dt="2021-12-14T11:49:48.146" v="974" actId="47"/>
        <pc:sldMkLst>
          <pc:docMk/>
          <pc:sldMk cId="3237163928" sldId="490"/>
        </pc:sldMkLst>
      </pc:sldChg>
      <pc:sldChg chg="modSp add del mod">
        <pc:chgData name="Tom Addison" userId="4e191ea5-8627-49eb-b9c9-537b72ca9fcf" providerId="ADAL" clId="{B1BBEF0B-D39A-466E-B71D-F74B6516A4C1}" dt="2021-12-14T11:49:54.333" v="991"/>
        <pc:sldMkLst>
          <pc:docMk/>
          <pc:sldMk cId="3630936846" sldId="492"/>
        </pc:sldMkLst>
        <pc:spChg chg="mod">
          <ac:chgData name="Tom Addison" userId="4e191ea5-8627-49eb-b9c9-537b72ca9fcf" providerId="ADAL" clId="{B1BBEF0B-D39A-466E-B71D-F74B6516A4C1}" dt="2021-12-14T11:49:54.282" v="990"/>
          <ac:spMkLst>
            <pc:docMk/>
            <pc:sldMk cId="3630936846" sldId="492"/>
            <ac:spMk id="5" creationId="{5923D7B4-DE38-49F8-8870-BDFD57B33438}"/>
          </ac:spMkLst>
        </pc:spChg>
        <pc:spChg chg="mod">
          <ac:chgData name="Tom Addison" userId="4e191ea5-8627-49eb-b9c9-537b72ca9fcf" providerId="ADAL" clId="{B1BBEF0B-D39A-466E-B71D-F74B6516A4C1}" dt="2021-12-14T11:49:54.282" v="990"/>
          <ac:spMkLst>
            <pc:docMk/>
            <pc:sldMk cId="3630936846" sldId="492"/>
            <ac:spMk id="6" creationId="{59857EB9-F791-4BC9-8C53-3D3FC42E034E}"/>
          </ac:spMkLst>
        </pc:spChg>
      </pc:sldChg>
      <pc:sldChg chg="add del">
        <pc:chgData name="Tom Addison" userId="4e191ea5-8627-49eb-b9c9-537b72ca9fcf" providerId="ADAL" clId="{B1BBEF0B-D39A-466E-B71D-F74B6516A4C1}" dt="2021-12-14T11:49:54.333" v="991"/>
        <pc:sldMkLst>
          <pc:docMk/>
          <pc:sldMk cId="3558105933" sldId="493"/>
        </pc:sldMkLst>
      </pc:sldChg>
      <pc:sldChg chg="modSp mod">
        <pc:chgData name="Tom Addison" userId="4e191ea5-8627-49eb-b9c9-537b72ca9fcf" providerId="ADAL" clId="{B1BBEF0B-D39A-466E-B71D-F74B6516A4C1}" dt="2021-12-16T13:33:27.860" v="1213" actId="20577"/>
        <pc:sldMkLst>
          <pc:docMk/>
          <pc:sldMk cId="555541858" sldId="559"/>
        </pc:sldMkLst>
        <pc:spChg chg="mod">
          <ac:chgData name="Tom Addison" userId="4e191ea5-8627-49eb-b9c9-537b72ca9fcf" providerId="ADAL" clId="{B1BBEF0B-D39A-466E-B71D-F74B6516A4C1}" dt="2021-12-16T13:33:27.860" v="1213" actId="20577"/>
          <ac:spMkLst>
            <pc:docMk/>
            <pc:sldMk cId="555541858" sldId="559"/>
            <ac:spMk id="3" creationId="{E4F7F4FE-B29C-499D-ACF7-23F1883CB516}"/>
          </ac:spMkLst>
        </pc:spChg>
      </pc:sldChg>
      <pc:sldChg chg="del">
        <pc:chgData name="Tom Addison" userId="4e191ea5-8627-49eb-b9c9-537b72ca9fcf" providerId="ADAL" clId="{B1BBEF0B-D39A-466E-B71D-F74B6516A4C1}" dt="2021-12-14T11:49:48.146" v="974" actId="47"/>
        <pc:sldMkLst>
          <pc:docMk/>
          <pc:sldMk cId="1655250700" sldId="560"/>
        </pc:sldMkLst>
      </pc:sldChg>
      <pc:sldChg chg="del">
        <pc:chgData name="Tom Addison" userId="4e191ea5-8627-49eb-b9c9-537b72ca9fcf" providerId="ADAL" clId="{B1BBEF0B-D39A-466E-B71D-F74B6516A4C1}" dt="2021-12-14T11:49:48.146" v="974" actId="47"/>
        <pc:sldMkLst>
          <pc:docMk/>
          <pc:sldMk cId="684181148" sldId="561"/>
        </pc:sldMkLst>
      </pc:sldChg>
      <pc:sldChg chg="del">
        <pc:chgData name="Tom Addison" userId="4e191ea5-8627-49eb-b9c9-537b72ca9fcf" providerId="ADAL" clId="{B1BBEF0B-D39A-466E-B71D-F74B6516A4C1}" dt="2021-12-14T11:49:48.146" v="974" actId="47"/>
        <pc:sldMkLst>
          <pc:docMk/>
          <pc:sldMk cId="3011369193" sldId="562"/>
        </pc:sldMkLst>
      </pc:sldChg>
      <pc:sldChg chg="addSp delSp modSp add mod">
        <pc:chgData name="Tom Addison" userId="4e191ea5-8627-49eb-b9c9-537b72ca9fcf" providerId="ADAL" clId="{B1BBEF0B-D39A-466E-B71D-F74B6516A4C1}" dt="2021-12-16T13:32:52.052" v="1211" actId="6549"/>
        <pc:sldMkLst>
          <pc:docMk/>
          <pc:sldMk cId="465256639" sldId="565"/>
        </pc:sldMkLst>
        <pc:spChg chg="mod">
          <ac:chgData name="Tom Addison" userId="4e191ea5-8627-49eb-b9c9-537b72ca9fcf" providerId="ADAL" clId="{B1BBEF0B-D39A-466E-B71D-F74B6516A4C1}" dt="2021-12-13T16:29:40.750" v="16" actId="20577"/>
          <ac:spMkLst>
            <pc:docMk/>
            <pc:sldMk cId="465256639" sldId="565"/>
            <ac:spMk id="4" creationId="{00000000-0000-0000-0000-000000000000}"/>
          </ac:spMkLst>
        </pc:spChg>
        <pc:spChg chg="add mod">
          <ac:chgData name="Tom Addison" userId="4e191ea5-8627-49eb-b9c9-537b72ca9fcf" providerId="ADAL" clId="{B1BBEF0B-D39A-466E-B71D-F74B6516A4C1}" dt="2021-12-16T13:32:52.052" v="1211" actId="6549"/>
          <ac:spMkLst>
            <pc:docMk/>
            <pc:sldMk cId="465256639" sldId="565"/>
            <ac:spMk id="5" creationId="{D0B5DE0D-8A9C-485D-BAD4-91F770826BE8}"/>
          </ac:spMkLst>
        </pc:spChg>
        <pc:graphicFrameChg chg="del">
          <ac:chgData name="Tom Addison" userId="4e191ea5-8627-49eb-b9c9-537b72ca9fcf" providerId="ADAL" clId="{B1BBEF0B-D39A-466E-B71D-F74B6516A4C1}" dt="2021-12-13T16:29:45.140" v="17" actId="478"/>
          <ac:graphicFrameMkLst>
            <pc:docMk/>
            <pc:sldMk cId="465256639" sldId="565"/>
            <ac:graphicFrameMk id="5" creationId="{B895791D-7623-4CA1-81F3-24741700BC92}"/>
          </ac:graphicFrameMkLst>
        </pc:graphicFrameChg>
        <pc:picChg chg="add mod">
          <ac:chgData name="Tom Addison" userId="4e191ea5-8627-49eb-b9c9-537b72ca9fcf" providerId="ADAL" clId="{B1BBEF0B-D39A-466E-B71D-F74B6516A4C1}" dt="2021-12-15T16:23:34.161" v="1209" actId="1076"/>
          <ac:picMkLst>
            <pc:docMk/>
            <pc:sldMk cId="465256639" sldId="565"/>
            <ac:picMk id="3" creationId="{A8573C49-1123-4D7A-A3A4-F9A3FAFC70B1}"/>
          </ac:picMkLst>
        </pc:picChg>
      </pc:sldChg>
      <pc:sldChg chg="addSp delSp modSp new mod ord">
        <pc:chgData name="Tom Addison" userId="4e191ea5-8627-49eb-b9c9-537b72ca9fcf" providerId="ADAL" clId="{B1BBEF0B-D39A-466E-B71D-F74B6516A4C1}" dt="2021-12-15T16:20:07.513" v="1081" actId="6549"/>
        <pc:sldMkLst>
          <pc:docMk/>
          <pc:sldMk cId="2172726456" sldId="566"/>
        </pc:sldMkLst>
        <pc:spChg chg="mod">
          <ac:chgData name="Tom Addison" userId="4e191ea5-8627-49eb-b9c9-537b72ca9fcf" providerId="ADAL" clId="{B1BBEF0B-D39A-466E-B71D-F74B6516A4C1}" dt="2021-12-15T16:20:07.513" v="1081" actId="6549"/>
          <ac:spMkLst>
            <pc:docMk/>
            <pc:sldMk cId="2172726456" sldId="566"/>
            <ac:spMk id="2" creationId="{41307036-91A7-4D3A-AB68-3F3AF7CA0AC2}"/>
          </ac:spMkLst>
        </pc:spChg>
        <pc:spChg chg="mod">
          <ac:chgData name="Tom Addison" userId="4e191ea5-8627-49eb-b9c9-537b72ca9fcf" providerId="ADAL" clId="{B1BBEF0B-D39A-466E-B71D-F74B6516A4C1}" dt="2021-12-15T16:20:03.643" v="1080" actId="5793"/>
          <ac:spMkLst>
            <pc:docMk/>
            <pc:sldMk cId="2172726456" sldId="566"/>
            <ac:spMk id="3" creationId="{D4A608BF-3FF4-4DB0-BA6E-915AAB89742D}"/>
          </ac:spMkLst>
        </pc:spChg>
        <pc:spChg chg="mod">
          <ac:chgData name="Tom Addison" userId="4e191ea5-8627-49eb-b9c9-537b72ca9fcf" providerId="ADAL" clId="{B1BBEF0B-D39A-466E-B71D-F74B6516A4C1}" dt="2021-12-14T11:42:21.688" v="114" actId="14100"/>
          <ac:spMkLst>
            <pc:docMk/>
            <pc:sldMk cId="2172726456" sldId="566"/>
            <ac:spMk id="4" creationId="{8807AF0B-2F79-48B5-B33A-4FCEF8719368}"/>
          </ac:spMkLst>
        </pc:spChg>
        <pc:picChg chg="add del mod modCrop">
          <ac:chgData name="Tom Addison" userId="4e191ea5-8627-49eb-b9c9-537b72ca9fcf" providerId="ADAL" clId="{B1BBEF0B-D39A-466E-B71D-F74B6516A4C1}" dt="2021-12-14T11:41:48.264" v="50" actId="21"/>
          <ac:picMkLst>
            <pc:docMk/>
            <pc:sldMk cId="2172726456" sldId="566"/>
            <ac:picMk id="6" creationId="{8431E640-3210-476F-AF63-1A06A27E8642}"/>
          </ac:picMkLst>
        </pc:picChg>
        <pc:picChg chg="add mod">
          <ac:chgData name="Tom Addison" userId="4e191ea5-8627-49eb-b9c9-537b72ca9fcf" providerId="ADAL" clId="{B1BBEF0B-D39A-466E-B71D-F74B6516A4C1}" dt="2021-12-14T11:41:52.480" v="52" actId="1076"/>
          <ac:picMkLst>
            <pc:docMk/>
            <pc:sldMk cId="2172726456" sldId="566"/>
            <ac:picMk id="7" creationId="{65BCAC11-A873-4C54-B6F0-69C4B94194D2}"/>
          </ac:picMkLst>
        </pc:picChg>
      </pc:sldChg>
      <pc:sldChg chg="addSp delSp modSp add del mod setBg delDesignElem">
        <pc:chgData name="Tom Addison" userId="4e191ea5-8627-49eb-b9c9-537b72ca9fcf" providerId="ADAL" clId="{B1BBEF0B-D39A-466E-B71D-F74B6516A4C1}" dt="2021-12-14T11:49:54.333" v="991"/>
        <pc:sldMkLst>
          <pc:docMk/>
          <pc:sldMk cId="1655250700" sldId="567"/>
        </pc:sldMkLst>
        <pc:spChg chg="mod">
          <ac:chgData name="Tom Addison" userId="4e191ea5-8627-49eb-b9c9-537b72ca9fcf" providerId="ADAL" clId="{B1BBEF0B-D39A-466E-B71D-F74B6516A4C1}" dt="2021-12-14T11:49:54.282" v="990"/>
          <ac:spMkLst>
            <pc:docMk/>
            <pc:sldMk cId="1655250700" sldId="567"/>
            <ac:spMk id="2" creationId="{24FB389D-4986-41DB-A8C2-08E0B7B594C3}"/>
          </ac:spMkLst>
        </pc:spChg>
        <pc:spChg chg="add del">
          <ac:chgData name="Tom Addison" userId="4e191ea5-8627-49eb-b9c9-537b72ca9fcf" providerId="ADAL" clId="{B1BBEF0B-D39A-466E-B71D-F74B6516A4C1}" dt="2021-12-14T11:49:54.282" v="990"/>
          <ac:spMkLst>
            <pc:docMk/>
            <pc:sldMk cId="1655250700" sldId="567"/>
            <ac:spMk id="46" creationId="{2783C067-F8BF-4755-B516-8A0CD74CF60C}"/>
          </ac:spMkLst>
        </pc:spChg>
        <pc:spChg chg="add del">
          <ac:chgData name="Tom Addison" userId="4e191ea5-8627-49eb-b9c9-537b72ca9fcf" providerId="ADAL" clId="{B1BBEF0B-D39A-466E-B71D-F74B6516A4C1}" dt="2021-12-14T11:49:54.282" v="990"/>
          <ac:spMkLst>
            <pc:docMk/>
            <pc:sldMk cId="1655250700" sldId="567"/>
            <ac:spMk id="48" creationId="{2ED796EC-E7FF-46DB-B912-FB08BF12AA6E}"/>
          </ac:spMkLst>
        </pc:spChg>
        <pc:spChg chg="add del">
          <ac:chgData name="Tom Addison" userId="4e191ea5-8627-49eb-b9c9-537b72ca9fcf" providerId="ADAL" clId="{B1BBEF0B-D39A-466E-B71D-F74B6516A4C1}" dt="2021-12-14T11:49:54.282" v="990"/>
          <ac:spMkLst>
            <pc:docMk/>
            <pc:sldMk cId="1655250700" sldId="567"/>
            <ac:spMk id="50" creationId="{549A2DAB-B431-487D-95AD-BB0FECB49E57}"/>
          </ac:spMkLst>
        </pc:spChg>
        <pc:spChg chg="add del">
          <ac:chgData name="Tom Addison" userId="4e191ea5-8627-49eb-b9c9-537b72ca9fcf" providerId="ADAL" clId="{B1BBEF0B-D39A-466E-B71D-F74B6516A4C1}" dt="2021-12-14T11:49:54.282" v="990"/>
          <ac:spMkLst>
            <pc:docMk/>
            <pc:sldMk cId="1655250700" sldId="567"/>
            <ac:spMk id="52" creationId="{0819F787-32B4-46A8-BC57-C6571BCEE243}"/>
          </ac:spMkLst>
        </pc:spChg>
        <pc:cxnChg chg="add del">
          <ac:chgData name="Tom Addison" userId="4e191ea5-8627-49eb-b9c9-537b72ca9fcf" providerId="ADAL" clId="{B1BBEF0B-D39A-466E-B71D-F74B6516A4C1}" dt="2021-12-14T11:49:54.282" v="990"/>
          <ac:cxnSpMkLst>
            <pc:docMk/>
            <pc:sldMk cId="1655250700" sldId="567"/>
            <ac:cxnSpMk id="54" creationId="{C5ECDEE1-7093-418F-9CF5-24EEB115C1C1}"/>
          </ac:cxnSpMkLst>
        </pc:cxnChg>
        <pc:cxnChg chg="add del">
          <ac:chgData name="Tom Addison" userId="4e191ea5-8627-49eb-b9c9-537b72ca9fcf" providerId="ADAL" clId="{B1BBEF0B-D39A-466E-B71D-F74B6516A4C1}" dt="2021-12-14T11:49:54.282" v="990"/>
          <ac:cxnSpMkLst>
            <pc:docMk/>
            <pc:sldMk cId="1655250700" sldId="567"/>
            <ac:cxnSpMk id="56" creationId="{045062AF-EB11-4651-BC4A-4DA21768DE8E}"/>
          </ac:cxnSpMkLst>
        </pc:cxnChg>
      </pc:sldChg>
      <pc:sldChg chg="addSp delSp modSp add del mod setBg delDesignElem">
        <pc:chgData name="Tom Addison" userId="4e191ea5-8627-49eb-b9c9-537b72ca9fcf" providerId="ADAL" clId="{B1BBEF0B-D39A-466E-B71D-F74B6516A4C1}" dt="2021-12-14T11:49:54.333" v="991"/>
        <pc:sldMkLst>
          <pc:docMk/>
          <pc:sldMk cId="684181148" sldId="568"/>
        </pc:sldMkLst>
        <pc:spChg chg="mod">
          <ac:chgData name="Tom Addison" userId="4e191ea5-8627-49eb-b9c9-537b72ca9fcf" providerId="ADAL" clId="{B1BBEF0B-D39A-466E-B71D-F74B6516A4C1}" dt="2021-12-14T11:49:54.282" v="990"/>
          <ac:spMkLst>
            <pc:docMk/>
            <pc:sldMk cId="684181148" sldId="568"/>
            <ac:spMk id="3" creationId="{9B40F2BB-9E39-454B-948A-EB2DD89699D0}"/>
          </ac:spMkLst>
        </pc:spChg>
        <pc:spChg chg="add del">
          <ac:chgData name="Tom Addison" userId="4e191ea5-8627-49eb-b9c9-537b72ca9fcf" providerId="ADAL" clId="{B1BBEF0B-D39A-466E-B71D-F74B6516A4C1}" dt="2021-12-14T11:49:54.282" v="990"/>
          <ac:spMkLst>
            <pc:docMk/>
            <pc:sldMk cId="684181148" sldId="568"/>
            <ac:spMk id="43" creationId="{8DF4D7F6-81B5-452A-9CE6-76D81F91D41B}"/>
          </ac:spMkLst>
        </pc:spChg>
        <pc:spChg chg="add del">
          <ac:chgData name="Tom Addison" userId="4e191ea5-8627-49eb-b9c9-537b72ca9fcf" providerId="ADAL" clId="{B1BBEF0B-D39A-466E-B71D-F74B6516A4C1}" dt="2021-12-14T11:49:54.282" v="990"/>
          <ac:spMkLst>
            <pc:docMk/>
            <pc:sldMk cId="684181148" sldId="568"/>
            <ac:spMk id="45" creationId="{4600514D-20FB-4559-97DC-D1DC39E6C3DE}"/>
          </ac:spMkLst>
        </pc:spChg>
        <pc:spChg chg="add del">
          <ac:chgData name="Tom Addison" userId="4e191ea5-8627-49eb-b9c9-537b72ca9fcf" providerId="ADAL" clId="{B1BBEF0B-D39A-466E-B71D-F74B6516A4C1}" dt="2021-12-14T11:49:54.282" v="990"/>
          <ac:spMkLst>
            <pc:docMk/>
            <pc:sldMk cId="684181148" sldId="568"/>
            <ac:spMk id="46" creationId="{27B538D5-95DB-47ED-9CB4-34AE5BF78E6B}"/>
          </ac:spMkLst>
        </pc:spChg>
        <pc:spChg chg="add del">
          <ac:chgData name="Tom Addison" userId="4e191ea5-8627-49eb-b9c9-537b72ca9fcf" providerId="ADAL" clId="{B1BBEF0B-D39A-466E-B71D-F74B6516A4C1}" dt="2021-12-14T11:49:54.282" v="990"/>
          <ac:spMkLst>
            <pc:docMk/>
            <pc:sldMk cId="684181148" sldId="568"/>
            <ac:spMk id="47" creationId="{266F638A-E405-4AC0-B984-72E5813B0DD1}"/>
          </ac:spMkLst>
        </pc:spChg>
        <pc:cxnChg chg="add del">
          <ac:chgData name="Tom Addison" userId="4e191ea5-8627-49eb-b9c9-537b72ca9fcf" providerId="ADAL" clId="{B1BBEF0B-D39A-466E-B71D-F74B6516A4C1}" dt="2021-12-14T11:49:54.282" v="990"/>
          <ac:cxnSpMkLst>
            <pc:docMk/>
            <pc:sldMk cId="684181148" sldId="568"/>
            <ac:cxnSpMk id="42" creationId="{7D1CBE93-B17D-4509-843C-82287C38032A}"/>
          </ac:cxnSpMkLst>
        </pc:cxnChg>
        <pc:cxnChg chg="add del">
          <ac:chgData name="Tom Addison" userId="4e191ea5-8627-49eb-b9c9-537b72ca9fcf" providerId="ADAL" clId="{B1BBEF0B-D39A-466E-B71D-F74B6516A4C1}" dt="2021-12-14T11:49:54.282" v="990"/>
          <ac:cxnSpMkLst>
            <pc:docMk/>
            <pc:sldMk cId="684181148" sldId="568"/>
            <ac:cxnSpMk id="44" creationId="{AE6277B4-6A43-48AB-89B2-3442221619CC}"/>
          </ac:cxnSpMkLst>
        </pc:cxnChg>
      </pc:sldChg>
      <pc:sldChg chg="addSp delSp modSp add del mod setBg delDesignElem">
        <pc:chgData name="Tom Addison" userId="4e191ea5-8627-49eb-b9c9-537b72ca9fcf" providerId="ADAL" clId="{B1BBEF0B-D39A-466E-B71D-F74B6516A4C1}" dt="2021-12-14T11:49:54.333" v="991"/>
        <pc:sldMkLst>
          <pc:docMk/>
          <pc:sldMk cId="3011369193" sldId="569"/>
        </pc:sldMkLst>
        <pc:spChg chg="mod">
          <ac:chgData name="Tom Addison" userId="4e191ea5-8627-49eb-b9c9-537b72ca9fcf" providerId="ADAL" clId="{B1BBEF0B-D39A-466E-B71D-F74B6516A4C1}" dt="2021-12-14T11:49:54.282" v="990"/>
          <ac:spMkLst>
            <pc:docMk/>
            <pc:sldMk cId="3011369193" sldId="569"/>
            <ac:spMk id="2" creationId="{03BAAF84-296D-45AE-B080-5E151C3AC5EC}"/>
          </ac:spMkLst>
        </pc:spChg>
        <pc:spChg chg="mod">
          <ac:chgData name="Tom Addison" userId="4e191ea5-8627-49eb-b9c9-537b72ca9fcf" providerId="ADAL" clId="{B1BBEF0B-D39A-466E-B71D-F74B6516A4C1}" dt="2021-12-14T11:49:54.282" v="990"/>
          <ac:spMkLst>
            <pc:docMk/>
            <pc:sldMk cId="3011369193" sldId="569"/>
            <ac:spMk id="3" creationId="{3271C7E3-72DA-4232-8267-29E6E44EF0D5}"/>
          </ac:spMkLst>
        </pc:spChg>
        <pc:spChg chg="add del">
          <ac:chgData name="Tom Addison" userId="4e191ea5-8627-49eb-b9c9-537b72ca9fcf" providerId="ADAL" clId="{B1BBEF0B-D39A-466E-B71D-F74B6516A4C1}" dt="2021-12-14T11:49:54.282" v="990"/>
          <ac:spMkLst>
            <pc:docMk/>
            <pc:sldMk cId="3011369193" sldId="569"/>
            <ac:spMk id="19" creationId="{8DF4D7F6-81B5-452A-9CE6-76D81F91D41B}"/>
          </ac:spMkLst>
        </pc:spChg>
        <pc:spChg chg="add del">
          <ac:chgData name="Tom Addison" userId="4e191ea5-8627-49eb-b9c9-537b72ca9fcf" providerId="ADAL" clId="{B1BBEF0B-D39A-466E-B71D-F74B6516A4C1}" dt="2021-12-14T11:49:54.282" v="990"/>
          <ac:spMkLst>
            <pc:docMk/>
            <pc:sldMk cId="3011369193" sldId="569"/>
            <ac:spMk id="21" creationId="{4600514D-20FB-4559-97DC-D1DC39E6C3DE}"/>
          </ac:spMkLst>
        </pc:spChg>
        <pc:spChg chg="add del">
          <ac:chgData name="Tom Addison" userId="4e191ea5-8627-49eb-b9c9-537b72ca9fcf" providerId="ADAL" clId="{B1BBEF0B-D39A-466E-B71D-F74B6516A4C1}" dt="2021-12-14T11:49:54.282" v="990"/>
          <ac:spMkLst>
            <pc:docMk/>
            <pc:sldMk cId="3011369193" sldId="569"/>
            <ac:spMk id="23" creationId="{266F638A-E405-4AC0-B984-72E5813B0DD1}"/>
          </ac:spMkLst>
        </pc:spChg>
        <pc:spChg chg="add del">
          <ac:chgData name="Tom Addison" userId="4e191ea5-8627-49eb-b9c9-537b72ca9fcf" providerId="ADAL" clId="{B1BBEF0B-D39A-466E-B71D-F74B6516A4C1}" dt="2021-12-14T11:49:54.282" v="990"/>
          <ac:spMkLst>
            <pc:docMk/>
            <pc:sldMk cId="3011369193" sldId="569"/>
            <ac:spMk id="29" creationId="{27B538D5-95DB-47ED-9CB4-34AE5BF78E6B}"/>
          </ac:spMkLst>
        </pc:spChg>
        <pc:cxnChg chg="add del">
          <ac:chgData name="Tom Addison" userId="4e191ea5-8627-49eb-b9c9-537b72ca9fcf" providerId="ADAL" clId="{B1BBEF0B-D39A-466E-B71D-F74B6516A4C1}" dt="2021-12-14T11:49:54.282" v="990"/>
          <ac:cxnSpMkLst>
            <pc:docMk/>
            <pc:sldMk cId="3011369193" sldId="569"/>
            <ac:cxnSpMk id="25" creationId="{7D1CBE93-B17D-4509-843C-82287C38032A}"/>
          </ac:cxnSpMkLst>
        </pc:cxnChg>
        <pc:cxnChg chg="add del">
          <ac:chgData name="Tom Addison" userId="4e191ea5-8627-49eb-b9c9-537b72ca9fcf" providerId="ADAL" clId="{B1BBEF0B-D39A-466E-B71D-F74B6516A4C1}" dt="2021-12-14T11:49:54.282" v="990"/>
          <ac:cxnSpMkLst>
            <pc:docMk/>
            <pc:sldMk cId="3011369193" sldId="569"/>
            <ac:cxnSpMk id="27" creationId="{AE6277B4-6A43-48AB-89B2-3442221619CC}"/>
          </ac:cxnSpMkLst>
        </pc:cxnChg>
      </pc:sldChg>
      <pc:sldChg chg="add">
        <pc:chgData name="Tom Addison" userId="4e191ea5-8627-49eb-b9c9-537b72ca9fcf" providerId="ADAL" clId="{B1BBEF0B-D39A-466E-B71D-F74B6516A4C1}" dt="2021-12-15T16:16:32.832" v="993" actId="2890"/>
        <pc:sldMkLst>
          <pc:docMk/>
          <pc:sldMk cId="2704759134" sldId="570"/>
        </pc:sldMkLst>
      </pc:sldChg>
      <pc:sldChg chg="addSp delSp modSp add mod">
        <pc:chgData name="Tom Addison" userId="4e191ea5-8627-49eb-b9c9-537b72ca9fcf" providerId="ADAL" clId="{B1BBEF0B-D39A-466E-B71D-F74B6516A4C1}" dt="2021-12-15T16:22:07.681" v="1127" actId="14100"/>
        <pc:sldMkLst>
          <pc:docMk/>
          <pc:sldMk cId="3336413623" sldId="571"/>
        </pc:sldMkLst>
        <pc:spChg chg="del">
          <ac:chgData name="Tom Addison" userId="4e191ea5-8627-49eb-b9c9-537b72ca9fcf" providerId="ADAL" clId="{B1BBEF0B-D39A-466E-B71D-F74B6516A4C1}" dt="2021-12-15T16:20:14.729" v="1082" actId="478"/>
          <ac:spMkLst>
            <pc:docMk/>
            <pc:sldMk cId="3336413623" sldId="571"/>
            <ac:spMk id="2" creationId="{41307036-91A7-4D3A-AB68-3F3AF7CA0AC2}"/>
          </ac:spMkLst>
        </pc:spChg>
        <pc:spChg chg="mod">
          <ac:chgData name="Tom Addison" userId="4e191ea5-8627-49eb-b9c9-537b72ca9fcf" providerId="ADAL" clId="{B1BBEF0B-D39A-466E-B71D-F74B6516A4C1}" dt="2021-12-15T16:22:07.681" v="1127" actId="14100"/>
          <ac:spMkLst>
            <pc:docMk/>
            <pc:sldMk cId="3336413623" sldId="571"/>
            <ac:spMk id="3" creationId="{D4A608BF-3FF4-4DB0-BA6E-915AAB89742D}"/>
          </ac:spMkLst>
        </pc:spChg>
        <pc:spChg chg="add del mod">
          <ac:chgData name="Tom Addison" userId="4e191ea5-8627-49eb-b9c9-537b72ca9fcf" providerId="ADAL" clId="{B1BBEF0B-D39A-466E-B71D-F74B6516A4C1}" dt="2021-12-15T16:20:16.453" v="1083" actId="478"/>
          <ac:spMkLst>
            <pc:docMk/>
            <pc:sldMk cId="3336413623" sldId="571"/>
            <ac:spMk id="6" creationId="{77DA0BF2-EC83-4066-86FD-34B220F3049D}"/>
          </ac:spMkLst>
        </pc:spChg>
      </pc:sldChg>
      <pc:sldChg chg="modSp mod">
        <pc:chgData name="Tom Addison" userId="4e191ea5-8627-49eb-b9c9-537b72ca9fcf" providerId="ADAL" clId="{B1BBEF0B-D39A-466E-B71D-F74B6516A4C1}" dt="2021-12-16T14:56:29.451" v="1216" actId="1076"/>
        <pc:sldMkLst>
          <pc:docMk/>
          <pc:sldMk cId="2141894791" sldId="574"/>
        </pc:sldMkLst>
        <pc:spChg chg="mod">
          <ac:chgData name="Tom Addison" userId="4e191ea5-8627-49eb-b9c9-537b72ca9fcf" providerId="ADAL" clId="{B1BBEF0B-D39A-466E-B71D-F74B6516A4C1}" dt="2021-12-16T14:56:29.451" v="1216" actId="1076"/>
          <ac:spMkLst>
            <pc:docMk/>
            <pc:sldMk cId="2141894791" sldId="574"/>
            <ac:spMk id="4" creationId="{00000000-0000-0000-0000-000000000000}"/>
          </ac:spMkLst>
        </pc:spChg>
      </pc:sldChg>
      <pc:sldMasterChg chg="del delSldLayout">
        <pc:chgData name="Tom Addison" userId="4e191ea5-8627-49eb-b9c9-537b72ca9fcf" providerId="ADAL" clId="{B1BBEF0B-D39A-466E-B71D-F74B6516A4C1}" dt="2021-12-14T11:49:48.146" v="974" actId="47"/>
        <pc:sldMasterMkLst>
          <pc:docMk/>
          <pc:sldMasterMk cId="1293097995" sldId="2147483693"/>
        </pc:sldMasterMkLst>
        <pc:sldLayoutChg chg="del">
          <pc:chgData name="Tom Addison" userId="4e191ea5-8627-49eb-b9c9-537b72ca9fcf" providerId="ADAL" clId="{B1BBEF0B-D39A-466E-B71D-F74B6516A4C1}" dt="2021-12-14T11:49:48.146" v="974" actId="47"/>
          <pc:sldLayoutMkLst>
            <pc:docMk/>
            <pc:sldMasterMk cId="1293097995" sldId="2147483693"/>
            <pc:sldLayoutMk cId="312055992" sldId="2147483694"/>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301235854" sldId="2147483695"/>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12504770" sldId="2147483696"/>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2742936432" sldId="2147483697"/>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3811884302" sldId="2147483698"/>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3929381109" sldId="2147483699"/>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1835914248" sldId="2147483700"/>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631870661" sldId="2147483701"/>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2954434958" sldId="2147483702"/>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2528843271" sldId="2147483703"/>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893159354" sldId="2147483704"/>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2499031537" sldId="2147483705"/>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1233686635" sldId="2147483706"/>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1358085714" sldId="2147483707"/>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4246282123" sldId="2147483708"/>
          </pc:sldLayoutMkLst>
        </pc:sldLayoutChg>
        <pc:sldLayoutChg chg="del">
          <pc:chgData name="Tom Addison" userId="4e191ea5-8627-49eb-b9c9-537b72ca9fcf" providerId="ADAL" clId="{B1BBEF0B-D39A-466E-B71D-F74B6516A4C1}" dt="2021-12-14T11:49:48.146" v="974" actId="47"/>
          <pc:sldLayoutMkLst>
            <pc:docMk/>
            <pc:sldMasterMk cId="1293097995" sldId="2147483693"/>
            <pc:sldLayoutMk cId="3910530158" sldId="214748370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96A76-41A3-4D73-9552-09A4209AE9A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6175739D-52BD-4C2F-8DCA-E412BC3338F4}">
      <dgm:prSet phldrT="[Text]" custT="1"/>
      <dgm:spPr/>
      <dgm:t>
        <a:bodyPr/>
        <a:lstStyle/>
        <a:p>
          <a:r>
            <a:rPr lang="en-GB" sz="1400" b="1" dirty="0">
              <a:solidFill>
                <a:schemeClr val="tx1"/>
              </a:solidFill>
              <a:latin typeface="Arial" panose="020B0604020202020204" pitchFamily="34" charset="0"/>
              <a:cs typeface="Arial" panose="020B0604020202020204" pitchFamily="34" charset="0"/>
            </a:rPr>
            <a:t>A whole system approach to falls prevention</a:t>
          </a:r>
        </a:p>
      </dgm:t>
    </dgm:pt>
    <dgm:pt modelId="{CF5A405D-E3A3-4850-B0EC-7DCA07C978AD}" type="parTrans" cxnId="{5AAA19E5-A56D-472F-8957-BDE7E4DC0D87}">
      <dgm:prSet/>
      <dgm:spPr/>
      <dgm:t>
        <a:bodyPr/>
        <a:lstStyle/>
        <a:p>
          <a:endParaRPr lang="en-GB"/>
        </a:p>
      </dgm:t>
    </dgm:pt>
    <dgm:pt modelId="{97E9FFF8-D46D-4950-8292-F00BBF269C22}" type="sibTrans" cxnId="{5AAA19E5-A56D-472F-8957-BDE7E4DC0D87}">
      <dgm:prSet/>
      <dgm:spPr/>
      <dgm:t>
        <a:bodyPr/>
        <a:lstStyle/>
        <a:p>
          <a:endParaRPr lang="en-GB"/>
        </a:p>
      </dgm:t>
    </dgm:pt>
    <dgm:pt modelId="{C5087030-8BA3-4E27-AFF4-9FFFF5694BF3}">
      <dgm:prSet phldrT="[Text]" custT="1"/>
      <dgm:spPr/>
      <dgm:t>
        <a:bodyPr/>
        <a:lstStyle/>
        <a:p>
          <a:r>
            <a:rPr lang="en-GB" sz="1200" b="1" dirty="0">
              <a:solidFill>
                <a:schemeClr val="tx1"/>
              </a:solidFill>
              <a:latin typeface="Arial" panose="020B0604020202020204" pitchFamily="34" charset="0"/>
              <a:cs typeface="Arial" panose="020B0604020202020204" pitchFamily="34" charset="0"/>
            </a:rPr>
            <a:t>Reducing health inequalities, improving access to services </a:t>
          </a:r>
        </a:p>
        <a:p>
          <a:endParaRPr lang="en-GB" sz="1000" dirty="0"/>
        </a:p>
      </dgm:t>
    </dgm:pt>
    <dgm:pt modelId="{B1B97CBC-CEFB-4516-884C-C209F57B40C3}" type="parTrans" cxnId="{3A328333-2658-4E5F-B4AE-C4FC0A6BEF84}">
      <dgm:prSet/>
      <dgm:spPr/>
      <dgm:t>
        <a:bodyPr/>
        <a:lstStyle/>
        <a:p>
          <a:endParaRPr lang="en-GB"/>
        </a:p>
      </dgm:t>
    </dgm:pt>
    <dgm:pt modelId="{570E5D09-7511-4532-94AD-2D84F00EC27A}" type="sibTrans" cxnId="{3A328333-2658-4E5F-B4AE-C4FC0A6BEF84}">
      <dgm:prSet/>
      <dgm:spPr/>
      <dgm:t>
        <a:bodyPr/>
        <a:lstStyle/>
        <a:p>
          <a:endParaRPr lang="en-GB"/>
        </a:p>
      </dgm:t>
    </dgm:pt>
    <dgm:pt modelId="{8AE179F3-1A11-4598-BEB2-C34AF2DD89DD}">
      <dgm:prSet phldrT="[Text]" phldr="1"/>
      <dgm:spPr/>
      <dgm:t>
        <a:bodyPr/>
        <a:lstStyle/>
        <a:p>
          <a:endParaRPr lang="en-GB" dirty="0"/>
        </a:p>
      </dgm:t>
    </dgm:pt>
    <dgm:pt modelId="{D8331605-A88C-4630-B1D1-51340BF41B63}" type="parTrans" cxnId="{3F3F5BC9-41B3-45FE-AB16-70033FAB830A}">
      <dgm:prSet/>
      <dgm:spPr/>
      <dgm:t>
        <a:bodyPr/>
        <a:lstStyle/>
        <a:p>
          <a:endParaRPr lang="en-GB"/>
        </a:p>
      </dgm:t>
    </dgm:pt>
    <dgm:pt modelId="{019C5435-2596-487F-A346-523846E8614D}" type="sibTrans" cxnId="{3F3F5BC9-41B3-45FE-AB16-70033FAB830A}">
      <dgm:prSet/>
      <dgm:spPr/>
      <dgm:t>
        <a:bodyPr/>
        <a:lstStyle/>
        <a:p>
          <a:endParaRPr lang="en-GB"/>
        </a:p>
      </dgm:t>
    </dgm:pt>
    <dgm:pt modelId="{C8998997-B96F-4F0D-9249-9A40B7F083DD}">
      <dgm:prSet phldrT="[Text]" phldr="1"/>
      <dgm:spPr/>
      <dgm:t>
        <a:bodyPr/>
        <a:lstStyle/>
        <a:p>
          <a:endParaRPr lang="en-GB"/>
        </a:p>
      </dgm:t>
    </dgm:pt>
    <dgm:pt modelId="{E5184751-C820-4BB7-84F9-10FFFFCBEA4A}" type="parTrans" cxnId="{E96CDE56-1290-4059-95FC-546B0B1C56A4}">
      <dgm:prSet/>
      <dgm:spPr/>
      <dgm:t>
        <a:bodyPr/>
        <a:lstStyle/>
        <a:p>
          <a:endParaRPr lang="en-GB"/>
        </a:p>
      </dgm:t>
    </dgm:pt>
    <dgm:pt modelId="{CC62528C-D654-4EDA-A9F1-2B9985697616}" type="sibTrans" cxnId="{E96CDE56-1290-4059-95FC-546B0B1C56A4}">
      <dgm:prSet/>
      <dgm:spPr/>
      <dgm:t>
        <a:bodyPr/>
        <a:lstStyle/>
        <a:p>
          <a:endParaRPr lang="en-GB"/>
        </a:p>
      </dgm:t>
    </dgm:pt>
    <dgm:pt modelId="{73B2E540-BA07-4D65-B17B-CC05F0013892}">
      <dgm:prSet phldrT="[Text]" phldr="1"/>
      <dgm:spPr/>
      <dgm:t>
        <a:bodyPr/>
        <a:lstStyle/>
        <a:p>
          <a:endParaRPr lang="en-GB" dirty="0"/>
        </a:p>
      </dgm:t>
    </dgm:pt>
    <dgm:pt modelId="{FEE760B6-1E49-4EBD-8F00-DB25822C1A81}" type="parTrans" cxnId="{1A2AA9B2-F2D3-4BD5-9481-772C80143C65}">
      <dgm:prSet/>
      <dgm:spPr/>
      <dgm:t>
        <a:bodyPr/>
        <a:lstStyle/>
        <a:p>
          <a:endParaRPr lang="en-GB"/>
        </a:p>
      </dgm:t>
    </dgm:pt>
    <dgm:pt modelId="{E73B70FE-DED2-4670-9292-2A7FB5372F24}" type="sibTrans" cxnId="{1A2AA9B2-F2D3-4BD5-9481-772C80143C65}">
      <dgm:prSet/>
      <dgm:spPr/>
      <dgm:t>
        <a:bodyPr/>
        <a:lstStyle/>
        <a:p>
          <a:endParaRPr lang="en-GB"/>
        </a:p>
      </dgm:t>
    </dgm:pt>
    <dgm:pt modelId="{A865A7DA-DF5F-4A0B-A84D-407A6904586D}">
      <dgm:prSet phldrT="[Text]" phldr="1"/>
      <dgm:spPr/>
      <dgm:t>
        <a:bodyPr/>
        <a:lstStyle/>
        <a:p>
          <a:endParaRPr lang="en-GB"/>
        </a:p>
      </dgm:t>
    </dgm:pt>
    <dgm:pt modelId="{B5F931DE-8289-4C1C-A559-FE406682A82C}" type="parTrans" cxnId="{6D09B316-00C9-4BD2-804D-DDB729508C99}">
      <dgm:prSet/>
      <dgm:spPr/>
      <dgm:t>
        <a:bodyPr/>
        <a:lstStyle/>
        <a:p>
          <a:endParaRPr lang="en-GB"/>
        </a:p>
      </dgm:t>
    </dgm:pt>
    <dgm:pt modelId="{E0BF29A6-BCEC-48AF-A791-BFEE5ABB62C3}" type="sibTrans" cxnId="{6D09B316-00C9-4BD2-804D-DDB729508C99}">
      <dgm:prSet/>
      <dgm:spPr/>
      <dgm:t>
        <a:bodyPr/>
        <a:lstStyle/>
        <a:p>
          <a:endParaRPr lang="en-GB"/>
        </a:p>
      </dgm:t>
    </dgm:pt>
    <dgm:pt modelId="{30A70E65-CA5D-4931-B8CA-4947A1F76630}">
      <dgm:prSet phldrT="[Text]" phldr="1"/>
      <dgm:spPr/>
      <dgm:t>
        <a:bodyPr/>
        <a:lstStyle/>
        <a:p>
          <a:endParaRPr lang="en-GB"/>
        </a:p>
      </dgm:t>
    </dgm:pt>
    <dgm:pt modelId="{12F866C6-824D-4621-97B0-F5C6B36550AA}" type="parTrans" cxnId="{5358BFA9-D28B-45D5-96E2-7237AEDDC1DF}">
      <dgm:prSet/>
      <dgm:spPr/>
      <dgm:t>
        <a:bodyPr/>
        <a:lstStyle/>
        <a:p>
          <a:endParaRPr lang="en-GB"/>
        </a:p>
      </dgm:t>
    </dgm:pt>
    <dgm:pt modelId="{6C11CFC2-AED3-41B6-88EC-808B171D430D}" type="sibTrans" cxnId="{5358BFA9-D28B-45D5-96E2-7237AEDDC1DF}">
      <dgm:prSet/>
      <dgm:spPr/>
      <dgm:t>
        <a:bodyPr/>
        <a:lstStyle/>
        <a:p>
          <a:endParaRPr lang="en-GB"/>
        </a:p>
      </dgm:t>
    </dgm:pt>
    <dgm:pt modelId="{10B0039A-EDCF-4CAB-B1B0-AEB38BF88B26}">
      <dgm:prSet custT="1"/>
      <dgm:spPr/>
      <dgm:t>
        <a:bodyPr/>
        <a:lstStyle/>
        <a:p>
          <a:r>
            <a:rPr lang="en-GB" sz="1200" b="1" dirty="0">
              <a:solidFill>
                <a:schemeClr val="tx1"/>
              </a:solidFill>
              <a:latin typeface="Arial" panose="020B0604020202020204" pitchFamily="34" charset="0"/>
              <a:cs typeface="Arial" panose="020B0604020202020204" pitchFamily="34" charset="0"/>
            </a:rPr>
            <a:t>Post COVID recovery, deconditioning in older people</a:t>
          </a:r>
        </a:p>
      </dgm:t>
    </dgm:pt>
    <dgm:pt modelId="{A12D9377-9004-48FD-BE74-65C970470B25}" type="parTrans" cxnId="{5898237B-6657-4EAC-B71E-3977A5E6FC0C}">
      <dgm:prSet/>
      <dgm:spPr/>
      <dgm:t>
        <a:bodyPr/>
        <a:lstStyle/>
        <a:p>
          <a:endParaRPr lang="en-GB"/>
        </a:p>
      </dgm:t>
    </dgm:pt>
    <dgm:pt modelId="{17336CB8-511C-41EC-8F45-F926018AB84D}" type="sibTrans" cxnId="{5898237B-6657-4EAC-B71E-3977A5E6FC0C}">
      <dgm:prSet/>
      <dgm:spPr/>
      <dgm:t>
        <a:bodyPr/>
        <a:lstStyle/>
        <a:p>
          <a:endParaRPr lang="en-GB"/>
        </a:p>
      </dgm:t>
    </dgm:pt>
    <dgm:pt modelId="{8EA12CCE-8821-464E-B9AB-B082943E8F0A}">
      <dgm:prSet custT="1"/>
      <dgm:spPr/>
      <dgm:t>
        <a:bodyPr/>
        <a:lstStyle/>
        <a:p>
          <a:r>
            <a:rPr lang="en-GB" sz="1200" b="1" dirty="0">
              <a:solidFill>
                <a:schemeClr val="tx1"/>
              </a:solidFill>
              <a:latin typeface="Arial" panose="020B0604020202020204" pitchFamily="34" charset="0"/>
              <a:cs typeface="Arial" panose="020B0604020202020204" pitchFamily="34" charset="0"/>
            </a:rPr>
            <a:t>Healthy homes including home adaptations and Technical aids</a:t>
          </a:r>
        </a:p>
      </dgm:t>
    </dgm:pt>
    <dgm:pt modelId="{25C30D5E-B0A7-4FCC-8B98-CD965BA042F0}" type="parTrans" cxnId="{535CDC20-5352-4A63-A552-385A8E0B001D}">
      <dgm:prSet/>
      <dgm:spPr/>
      <dgm:t>
        <a:bodyPr/>
        <a:lstStyle/>
        <a:p>
          <a:endParaRPr lang="en-GB"/>
        </a:p>
      </dgm:t>
    </dgm:pt>
    <dgm:pt modelId="{AC3E55BB-8171-4388-8264-6041270717DB}" type="sibTrans" cxnId="{535CDC20-5352-4A63-A552-385A8E0B001D}">
      <dgm:prSet/>
      <dgm:spPr/>
      <dgm:t>
        <a:bodyPr/>
        <a:lstStyle/>
        <a:p>
          <a:endParaRPr lang="en-GB"/>
        </a:p>
      </dgm:t>
    </dgm:pt>
    <dgm:pt modelId="{B6396C6C-3009-4571-8592-094693262FDC}">
      <dgm:prSet/>
      <dgm:spPr/>
      <dgm:t>
        <a:bodyPr/>
        <a:lstStyle/>
        <a:p>
          <a:endParaRPr lang="en-GB"/>
        </a:p>
      </dgm:t>
    </dgm:pt>
    <dgm:pt modelId="{D9B97CC1-4AEF-453B-888D-096FCCA8ACB3}" type="parTrans" cxnId="{56EB55E7-0716-40DC-8F8B-8572DFE10389}">
      <dgm:prSet/>
      <dgm:spPr/>
      <dgm:t>
        <a:bodyPr/>
        <a:lstStyle/>
        <a:p>
          <a:endParaRPr lang="en-GB"/>
        </a:p>
      </dgm:t>
    </dgm:pt>
    <dgm:pt modelId="{F4C10459-5458-4634-A762-D3E0FBDEC4E3}" type="sibTrans" cxnId="{56EB55E7-0716-40DC-8F8B-8572DFE10389}">
      <dgm:prSet/>
      <dgm:spPr/>
      <dgm:t>
        <a:bodyPr/>
        <a:lstStyle/>
        <a:p>
          <a:endParaRPr lang="en-GB"/>
        </a:p>
      </dgm:t>
    </dgm:pt>
    <dgm:pt modelId="{3AC13119-AB53-4A66-B46C-F55E39F1B31B}">
      <dgm:prSet/>
      <dgm:spPr/>
      <dgm:t>
        <a:bodyPr/>
        <a:lstStyle/>
        <a:p>
          <a:endParaRPr lang="en-GB"/>
        </a:p>
      </dgm:t>
    </dgm:pt>
    <dgm:pt modelId="{84321253-113C-42B7-97E8-2921BAFB159A}" type="parTrans" cxnId="{4986EAC2-EEDB-4E0E-AC92-A35A17B43D77}">
      <dgm:prSet/>
      <dgm:spPr/>
      <dgm:t>
        <a:bodyPr/>
        <a:lstStyle/>
        <a:p>
          <a:endParaRPr lang="en-GB"/>
        </a:p>
      </dgm:t>
    </dgm:pt>
    <dgm:pt modelId="{081E4BAB-78AC-46FA-9657-E19B60DFA93A}" type="sibTrans" cxnId="{4986EAC2-EEDB-4E0E-AC92-A35A17B43D77}">
      <dgm:prSet/>
      <dgm:spPr/>
      <dgm:t>
        <a:bodyPr/>
        <a:lstStyle/>
        <a:p>
          <a:endParaRPr lang="en-GB"/>
        </a:p>
      </dgm:t>
    </dgm:pt>
    <dgm:pt modelId="{25A609AA-7ED5-4B1C-AADD-A9632E68FA6E}">
      <dgm:prSet/>
      <dgm:spPr/>
      <dgm:t>
        <a:bodyPr/>
        <a:lstStyle/>
        <a:p>
          <a:endParaRPr lang="en-GB"/>
        </a:p>
      </dgm:t>
    </dgm:pt>
    <dgm:pt modelId="{F08BCE3B-E436-4698-98C5-37EF0920AAF1}" type="parTrans" cxnId="{F2B5BE4E-0D89-4FEF-8169-0A730BC9FBEF}">
      <dgm:prSet/>
      <dgm:spPr/>
      <dgm:t>
        <a:bodyPr/>
        <a:lstStyle/>
        <a:p>
          <a:endParaRPr lang="en-GB"/>
        </a:p>
      </dgm:t>
    </dgm:pt>
    <dgm:pt modelId="{C4E77A3F-4EBE-4A98-B1DF-8A4146727286}" type="sibTrans" cxnId="{F2B5BE4E-0D89-4FEF-8169-0A730BC9FBEF}">
      <dgm:prSet/>
      <dgm:spPr/>
      <dgm:t>
        <a:bodyPr/>
        <a:lstStyle/>
        <a:p>
          <a:endParaRPr lang="en-GB"/>
        </a:p>
      </dgm:t>
    </dgm:pt>
    <dgm:pt modelId="{4E1AA3BE-C290-4A93-9FC0-DD5316022751}">
      <dgm:prSet/>
      <dgm:spPr/>
      <dgm:t>
        <a:bodyPr/>
        <a:lstStyle/>
        <a:p>
          <a:endParaRPr lang="en-GB"/>
        </a:p>
      </dgm:t>
    </dgm:pt>
    <dgm:pt modelId="{A47A7EAA-0B29-4318-9910-A8388D8D138C}" type="parTrans" cxnId="{EE180D8C-F3D2-47E5-89B8-E8F38886BB22}">
      <dgm:prSet/>
      <dgm:spPr/>
      <dgm:t>
        <a:bodyPr/>
        <a:lstStyle/>
        <a:p>
          <a:endParaRPr lang="en-GB"/>
        </a:p>
      </dgm:t>
    </dgm:pt>
    <dgm:pt modelId="{0259AED0-0BBF-4A62-80C0-8C844AB1AEFE}" type="sibTrans" cxnId="{EE180D8C-F3D2-47E5-89B8-E8F38886BB22}">
      <dgm:prSet/>
      <dgm:spPr/>
      <dgm:t>
        <a:bodyPr/>
        <a:lstStyle/>
        <a:p>
          <a:endParaRPr lang="en-GB"/>
        </a:p>
      </dgm:t>
    </dgm:pt>
    <dgm:pt modelId="{E0308159-507B-462E-A092-D920EDAA4CE5}">
      <dgm:prSet/>
      <dgm:spPr/>
      <dgm:t>
        <a:bodyPr/>
        <a:lstStyle/>
        <a:p>
          <a:endParaRPr lang="en-GB" dirty="0"/>
        </a:p>
      </dgm:t>
    </dgm:pt>
    <dgm:pt modelId="{1D2616BF-6B25-4734-9834-64A57CEDC076}" type="parTrans" cxnId="{3EC6BE95-CA7E-4581-9820-C1731743E340}">
      <dgm:prSet/>
      <dgm:spPr/>
      <dgm:t>
        <a:bodyPr/>
        <a:lstStyle/>
        <a:p>
          <a:endParaRPr lang="en-GB"/>
        </a:p>
      </dgm:t>
    </dgm:pt>
    <dgm:pt modelId="{111E8395-DEF6-4F2F-A4B0-17801AD5CDB6}" type="sibTrans" cxnId="{3EC6BE95-CA7E-4581-9820-C1731743E340}">
      <dgm:prSet/>
      <dgm:spPr/>
      <dgm:t>
        <a:bodyPr/>
        <a:lstStyle/>
        <a:p>
          <a:endParaRPr lang="en-GB"/>
        </a:p>
      </dgm:t>
    </dgm:pt>
    <dgm:pt modelId="{30284B95-6734-43F3-9D23-2255FB17D067}">
      <dgm:prSet/>
      <dgm:spPr/>
      <dgm:t>
        <a:bodyPr/>
        <a:lstStyle/>
        <a:p>
          <a:endParaRPr lang="en-GB"/>
        </a:p>
      </dgm:t>
    </dgm:pt>
    <dgm:pt modelId="{D321EB9E-26E9-413B-B79A-325CDE0E5BFF}" type="parTrans" cxnId="{090A9471-6A45-4A1C-9FA1-0FC6423F5472}">
      <dgm:prSet/>
      <dgm:spPr/>
      <dgm:t>
        <a:bodyPr/>
        <a:lstStyle/>
        <a:p>
          <a:endParaRPr lang="en-GB"/>
        </a:p>
      </dgm:t>
    </dgm:pt>
    <dgm:pt modelId="{428C8B95-8745-41F8-BF38-79090884DE87}" type="sibTrans" cxnId="{090A9471-6A45-4A1C-9FA1-0FC6423F5472}">
      <dgm:prSet/>
      <dgm:spPr/>
      <dgm:t>
        <a:bodyPr/>
        <a:lstStyle/>
        <a:p>
          <a:endParaRPr lang="en-GB"/>
        </a:p>
      </dgm:t>
    </dgm:pt>
    <dgm:pt modelId="{3276F445-E5B3-4923-B2D5-73C2A5F31444}">
      <dgm:prSet custT="1"/>
      <dgm:spPr/>
      <dgm:t>
        <a:bodyPr/>
        <a:lstStyle/>
        <a:p>
          <a:r>
            <a:rPr lang="en-GB" sz="1200" b="1" dirty="0">
              <a:solidFill>
                <a:schemeClr val="tx1"/>
              </a:solidFill>
              <a:latin typeface="Arial" panose="020B0604020202020204" pitchFamily="34" charset="0"/>
              <a:cs typeface="Arial" panose="020B0604020202020204" pitchFamily="34" charset="0"/>
            </a:rPr>
            <a:t>Case finding, risk assessment, referral according to need </a:t>
          </a:r>
        </a:p>
      </dgm:t>
    </dgm:pt>
    <dgm:pt modelId="{68BFF8C7-F0E2-4E9F-95FB-6D6123EECD01}" type="parTrans" cxnId="{C86661DF-6222-40E9-95C1-74A7DD64AB4F}">
      <dgm:prSet/>
      <dgm:spPr/>
      <dgm:t>
        <a:bodyPr/>
        <a:lstStyle/>
        <a:p>
          <a:endParaRPr lang="en-GB"/>
        </a:p>
      </dgm:t>
    </dgm:pt>
    <dgm:pt modelId="{120786B7-641B-40A3-8222-8F057429AF2B}" type="sibTrans" cxnId="{C86661DF-6222-40E9-95C1-74A7DD64AB4F}">
      <dgm:prSet/>
      <dgm:spPr/>
      <dgm:t>
        <a:bodyPr/>
        <a:lstStyle/>
        <a:p>
          <a:endParaRPr lang="en-GB"/>
        </a:p>
      </dgm:t>
    </dgm:pt>
    <dgm:pt modelId="{D48D1E79-F0C2-431C-9183-00B2059F5073}">
      <dgm:prSet custT="1"/>
      <dgm:spPr/>
      <dgm:t>
        <a:bodyPr/>
        <a:lstStyle/>
        <a:p>
          <a:r>
            <a:rPr lang="en-GB" sz="1200" b="1" dirty="0">
              <a:solidFill>
                <a:schemeClr val="tx1"/>
              </a:solidFill>
              <a:latin typeface="Arial" panose="020B0604020202020204" pitchFamily="34" charset="0"/>
              <a:cs typeface="Arial" panose="020B0604020202020204" pitchFamily="34" charset="0"/>
            </a:rPr>
            <a:t>Fracture Liaison Services (FLS), Care and residential homes</a:t>
          </a:r>
        </a:p>
      </dgm:t>
    </dgm:pt>
    <dgm:pt modelId="{CDF70B82-2F0C-4834-8B00-B2CE50E9B4C5}" type="parTrans" cxnId="{70EBD684-A9A4-4099-8EEB-8F7D3F080517}">
      <dgm:prSet/>
      <dgm:spPr/>
      <dgm:t>
        <a:bodyPr/>
        <a:lstStyle/>
        <a:p>
          <a:endParaRPr lang="en-GB"/>
        </a:p>
      </dgm:t>
    </dgm:pt>
    <dgm:pt modelId="{71C0D2E1-0A65-4496-B98A-65DEA34C81E5}" type="sibTrans" cxnId="{70EBD684-A9A4-4099-8EEB-8F7D3F080517}">
      <dgm:prSet/>
      <dgm:spPr/>
      <dgm:t>
        <a:bodyPr/>
        <a:lstStyle/>
        <a:p>
          <a:endParaRPr lang="en-GB"/>
        </a:p>
      </dgm:t>
    </dgm:pt>
    <dgm:pt modelId="{D1CA0646-04B9-4299-8AFA-58CAC17AEF34}">
      <dgm:prSet/>
      <dgm:spPr/>
      <dgm:t>
        <a:bodyPr/>
        <a:lstStyle/>
        <a:p>
          <a:endParaRPr lang="en-GB"/>
        </a:p>
      </dgm:t>
    </dgm:pt>
    <dgm:pt modelId="{093A4DA3-875F-415C-8478-B20C70144429}" type="parTrans" cxnId="{467FA48F-3D94-4B10-B270-80461C1129F8}">
      <dgm:prSet/>
      <dgm:spPr/>
      <dgm:t>
        <a:bodyPr/>
        <a:lstStyle/>
        <a:p>
          <a:endParaRPr lang="en-GB"/>
        </a:p>
      </dgm:t>
    </dgm:pt>
    <dgm:pt modelId="{5AD10FE4-1A07-4307-BE57-38E63FA1CD51}" type="sibTrans" cxnId="{467FA48F-3D94-4B10-B270-80461C1129F8}">
      <dgm:prSet/>
      <dgm:spPr/>
      <dgm:t>
        <a:bodyPr/>
        <a:lstStyle/>
        <a:p>
          <a:endParaRPr lang="en-GB"/>
        </a:p>
      </dgm:t>
    </dgm:pt>
    <dgm:pt modelId="{D37E8715-5897-4FED-B7EA-DB2DD3D2D9CE}">
      <dgm:prSet custT="1"/>
      <dgm:spPr/>
      <dgm:t>
        <a:bodyPr/>
        <a:lstStyle/>
        <a:p>
          <a:r>
            <a:rPr lang="en-GB" sz="1200" b="1" dirty="0">
              <a:solidFill>
                <a:schemeClr val="tx1"/>
              </a:solidFill>
              <a:latin typeface="Arial" panose="020B0604020202020204" pitchFamily="34" charset="0"/>
              <a:cs typeface="Arial" panose="020B0604020202020204" pitchFamily="34" charset="0"/>
            </a:rPr>
            <a:t>Strength and balance exercise programmes(</a:t>
          </a:r>
          <a:r>
            <a:rPr lang="en-GB" sz="1200" b="1" dirty="0" err="1">
              <a:solidFill>
                <a:schemeClr val="tx1"/>
              </a:solidFill>
              <a:latin typeface="Arial" panose="020B0604020202020204" pitchFamily="34" charset="0"/>
              <a:cs typeface="Arial" panose="020B0604020202020204" pitchFamily="34" charset="0"/>
            </a:rPr>
            <a:t>eg</a:t>
          </a:r>
          <a:r>
            <a:rPr lang="en-GB" sz="1200" b="1" dirty="0">
              <a:solidFill>
                <a:schemeClr val="tx1"/>
              </a:solidFill>
              <a:latin typeface="Arial" panose="020B0604020202020204" pitchFamily="34" charset="0"/>
              <a:cs typeface="Arial" panose="020B0604020202020204" pitchFamily="34" charset="0"/>
            </a:rPr>
            <a:t> AGILE/ Later Life training) </a:t>
          </a:r>
        </a:p>
      </dgm:t>
    </dgm:pt>
    <dgm:pt modelId="{420658FC-8442-422A-B47A-39DA82382332}" type="parTrans" cxnId="{7A8F79B6-4AF9-4744-8D35-A45671D7AB29}">
      <dgm:prSet/>
      <dgm:spPr/>
      <dgm:t>
        <a:bodyPr/>
        <a:lstStyle/>
        <a:p>
          <a:endParaRPr lang="en-GB"/>
        </a:p>
      </dgm:t>
    </dgm:pt>
    <dgm:pt modelId="{C908B3F5-F96A-4074-ADA6-5E0ACB9E23AB}" type="sibTrans" cxnId="{7A8F79B6-4AF9-4744-8D35-A45671D7AB29}">
      <dgm:prSet/>
      <dgm:spPr/>
      <dgm:t>
        <a:bodyPr/>
        <a:lstStyle/>
        <a:p>
          <a:endParaRPr lang="en-GB"/>
        </a:p>
      </dgm:t>
    </dgm:pt>
    <dgm:pt modelId="{8A44486D-E239-4BC5-939C-42E8FCB51D7D}" type="pres">
      <dgm:prSet presAssocID="{3C496A76-41A3-4D73-9552-09A4209AE9AE}" presName="Name0" presStyleCnt="0">
        <dgm:presLayoutVars>
          <dgm:chMax val="1"/>
          <dgm:chPref val="1"/>
          <dgm:dir/>
          <dgm:animOne val="branch"/>
          <dgm:animLvl val="lvl"/>
        </dgm:presLayoutVars>
      </dgm:prSet>
      <dgm:spPr/>
    </dgm:pt>
    <dgm:pt modelId="{EB063024-49B3-4C16-B690-A5F7817EBD27}" type="pres">
      <dgm:prSet presAssocID="{6175739D-52BD-4C2F-8DCA-E412BC3338F4}" presName="Parent" presStyleLbl="node0" presStyleIdx="0" presStyleCnt="1" custLinFactNeighborX="3095" custLinFactNeighborY="-2221">
        <dgm:presLayoutVars>
          <dgm:chMax val="6"/>
          <dgm:chPref val="6"/>
        </dgm:presLayoutVars>
      </dgm:prSet>
      <dgm:spPr/>
    </dgm:pt>
    <dgm:pt modelId="{46D6A163-0078-44D2-AF52-72C93CC62562}" type="pres">
      <dgm:prSet presAssocID="{C5087030-8BA3-4E27-AFF4-9FFFF5694BF3}" presName="Accent1" presStyleCnt="0"/>
      <dgm:spPr/>
    </dgm:pt>
    <dgm:pt modelId="{D4A7D486-E3EA-4468-81AD-57AAEF08771F}" type="pres">
      <dgm:prSet presAssocID="{C5087030-8BA3-4E27-AFF4-9FFFF5694BF3}" presName="Accent" presStyleLbl="bgShp" presStyleIdx="0" presStyleCnt="6"/>
      <dgm:spPr/>
    </dgm:pt>
    <dgm:pt modelId="{976FD635-367D-48FE-8D32-BA8685A9BCF0}" type="pres">
      <dgm:prSet presAssocID="{C5087030-8BA3-4E27-AFF4-9FFFF5694BF3}" presName="Child1" presStyleLbl="node1" presStyleIdx="0" presStyleCnt="6">
        <dgm:presLayoutVars>
          <dgm:chMax val="0"/>
          <dgm:chPref val="0"/>
          <dgm:bulletEnabled val="1"/>
        </dgm:presLayoutVars>
      </dgm:prSet>
      <dgm:spPr/>
    </dgm:pt>
    <dgm:pt modelId="{A136E9BD-F398-431E-9EAB-B4A5535AEC0B}" type="pres">
      <dgm:prSet presAssocID="{10B0039A-EDCF-4CAB-B1B0-AEB38BF88B26}" presName="Accent2" presStyleCnt="0"/>
      <dgm:spPr/>
    </dgm:pt>
    <dgm:pt modelId="{F14CED31-E8AB-4196-A866-DA118D73FBDC}" type="pres">
      <dgm:prSet presAssocID="{10B0039A-EDCF-4CAB-B1B0-AEB38BF88B26}" presName="Accent" presStyleLbl="bgShp" presStyleIdx="1" presStyleCnt="6"/>
      <dgm:spPr/>
    </dgm:pt>
    <dgm:pt modelId="{90B7803B-947E-4167-9425-0690F51833DE}" type="pres">
      <dgm:prSet presAssocID="{10B0039A-EDCF-4CAB-B1B0-AEB38BF88B26}" presName="Child2" presStyleLbl="node1" presStyleIdx="1" presStyleCnt="6" custScaleY="94495" custLinFactNeighborX="-697">
        <dgm:presLayoutVars>
          <dgm:chMax val="0"/>
          <dgm:chPref val="0"/>
          <dgm:bulletEnabled val="1"/>
        </dgm:presLayoutVars>
      </dgm:prSet>
      <dgm:spPr/>
    </dgm:pt>
    <dgm:pt modelId="{42A1E057-9CE3-488E-9441-8D0661769A5B}" type="pres">
      <dgm:prSet presAssocID="{8EA12CCE-8821-464E-B9AB-B082943E8F0A}" presName="Accent3" presStyleCnt="0"/>
      <dgm:spPr/>
    </dgm:pt>
    <dgm:pt modelId="{AB4A402D-D56C-41DC-A51D-CA160A6E9715}" type="pres">
      <dgm:prSet presAssocID="{8EA12CCE-8821-464E-B9AB-B082943E8F0A}" presName="Accent" presStyleLbl="bgShp" presStyleIdx="2" presStyleCnt="6"/>
      <dgm:spPr/>
    </dgm:pt>
    <dgm:pt modelId="{595553EA-F7BB-4C00-A5F6-7430E808D942}" type="pres">
      <dgm:prSet presAssocID="{8EA12CCE-8821-464E-B9AB-B082943E8F0A}" presName="Child3" presStyleLbl="node1" presStyleIdx="2" presStyleCnt="6">
        <dgm:presLayoutVars>
          <dgm:chMax val="0"/>
          <dgm:chPref val="0"/>
          <dgm:bulletEnabled val="1"/>
        </dgm:presLayoutVars>
      </dgm:prSet>
      <dgm:spPr/>
    </dgm:pt>
    <dgm:pt modelId="{2BB320BF-30E0-49CB-AD58-9BF5AFD29C4F}" type="pres">
      <dgm:prSet presAssocID="{3276F445-E5B3-4923-B2D5-73C2A5F31444}" presName="Accent4" presStyleCnt="0"/>
      <dgm:spPr/>
    </dgm:pt>
    <dgm:pt modelId="{084B9CD6-8508-43B9-964F-FC01919BB53E}" type="pres">
      <dgm:prSet presAssocID="{3276F445-E5B3-4923-B2D5-73C2A5F31444}" presName="Accent" presStyleLbl="bgShp" presStyleIdx="3" presStyleCnt="6"/>
      <dgm:spPr/>
    </dgm:pt>
    <dgm:pt modelId="{D9FCE276-4203-40FE-9EF1-800732544A42}" type="pres">
      <dgm:prSet presAssocID="{3276F445-E5B3-4923-B2D5-73C2A5F31444}" presName="Child4" presStyleLbl="node1" presStyleIdx="3" presStyleCnt="6">
        <dgm:presLayoutVars>
          <dgm:chMax val="0"/>
          <dgm:chPref val="0"/>
          <dgm:bulletEnabled val="1"/>
        </dgm:presLayoutVars>
      </dgm:prSet>
      <dgm:spPr/>
    </dgm:pt>
    <dgm:pt modelId="{03543CEC-A2C7-4101-A7C5-573C43F16C61}" type="pres">
      <dgm:prSet presAssocID="{D48D1E79-F0C2-431C-9183-00B2059F5073}" presName="Accent5" presStyleCnt="0"/>
      <dgm:spPr/>
    </dgm:pt>
    <dgm:pt modelId="{9EEB575F-1232-442F-BDDC-1C96C4048D5D}" type="pres">
      <dgm:prSet presAssocID="{D48D1E79-F0C2-431C-9183-00B2059F5073}" presName="Accent" presStyleLbl="bgShp" presStyleIdx="4" presStyleCnt="6"/>
      <dgm:spPr/>
    </dgm:pt>
    <dgm:pt modelId="{D1C27301-AE8F-4306-894E-FD1D3F849EC0}" type="pres">
      <dgm:prSet presAssocID="{D48D1E79-F0C2-431C-9183-00B2059F5073}" presName="Child5" presStyleLbl="node1" presStyleIdx="4" presStyleCnt="6" custLinFactNeighborX="-6271">
        <dgm:presLayoutVars>
          <dgm:chMax val="0"/>
          <dgm:chPref val="0"/>
          <dgm:bulletEnabled val="1"/>
        </dgm:presLayoutVars>
      </dgm:prSet>
      <dgm:spPr/>
    </dgm:pt>
    <dgm:pt modelId="{74C9B712-F9F3-47BE-A4EE-45B73EC504D9}" type="pres">
      <dgm:prSet presAssocID="{D37E8715-5897-4FED-B7EA-DB2DD3D2D9CE}" presName="Accent6" presStyleCnt="0"/>
      <dgm:spPr/>
    </dgm:pt>
    <dgm:pt modelId="{EB27E70A-D8B0-4C35-8531-EFF7E17A3119}" type="pres">
      <dgm:prSet presAssocID="{D37E8715-5897-4FED-B7EA-DB2DD3D2D9CE}" presName="Accent" presStyleLbl="bgShp" presStyleIdx="5" presStyleCnt="6"/>
      <dgm:spPr/>
    </dgm:pt>
    <dgm:pt modelId="{18CAAB66-01A6-451D-AAB5-749398A45363}" type="pres">
      <dgm:prSet presAssocID="{D37E8715-5897-4FED-B7EA-DB2DD3D2D9CE}" presName="Child6" presStyleLbl="node1" presStyleIdx="5" presStyleCnt="6">
        <dgm:presLayoutVars>
          <dgm:chMax val="0"/>
          <dgm:chPref val="0"/>
          <dgm:bulletEnabled val="1"/>
        </dgm:presLayoutVars>
      </dgm:prSet>
      <dgm:spPr/>
    </dgm:pt>
  </dgm:ptLst>
  <dgm:cxnLst>
    <dgm:cxn modelId="{6D09B316-00C9-4BD2-804D-DDB729508C99}" srcId="{6175739D-52BD-4C2F-8DCA-E412BC3338F4}" destId="{A865A7DA-DF5F-4A0B-A84D-407A6904586D}" srcOrd="16" destOrd="0" parTransId="{B5F931DE-8289-4C1C-A559-FE406682A82C}" sibTransId="{E0BF29A6-BCEC-48AF-A791-BFEE5ABB62C3}"/>
    <dgm:cxn modelId="{535CDC20-5352-4A63-A552-385A8E0B001D}" srcId="{6175739D-52BD-4C2F-8DCA-E412BC3338F4}" destId="{8EA12CCE-8821-464E-B9AB-B082943E8F0A}" srcOrd="2" destOrd="0" parTransId="{25C30D5E-B0A7-4FCC-8B98-CD965BA042F0}" sibTransId="{AC3E55BB-8171-4388-8264-6041270717DB}"/>
    <dgm:cxn modelId="{83B67523-B17B-4AC1-A09F-C980637F7ACD}" type="presOf" srcId="{10B0039A-EDCF-4CAB-B1B0-AEB38BF88B26}" destId="{90B7803B-947E-4167-9425-0690F51833DE}" srcOrd="0" destOrd="0" presId="urn:microsoft.com/office/officeart/2011/layout/HexagonRadial"/>
    <dgm:cxn modelId="{49422125-4E80-4509-BD59-919B8A18BB9D}" type="presOf" srcId="{D37E8715-5897-4FED-B7EA-DB2DD3D2D9CE}" destId="{18CAAB66-01A6-451D-AAB5-749398A45363}" srcOrd="0" destOrd="0" presId="urn:microsoft.com/office/officeart/2011/layout/HexagonRadial"/>
    <dgm:cxn modelId="{3A328333-2658-4E5F-B4AE-C4FC0A6BEF84}" srcId="{6175739D-52BD-4C2F-8DCA-E412BC3338F4}" destId="{C5087030-8BA3-4E27-AFF4-9FFFF5694BF3}" srcOrd="0" destOrd="0" parTransId="{B1B97CBC-CEFB-4516-884C-C209F57B40C3}" sibTransId="{570E5D09-7511-4532-94AD-2D84F00EC27A}"/>
    <dgm:cxn modelId="{2372B936-3B74-4B9F-8B79-DFFEC556A420}" type="presOf" srcId="{D48D1E79-F0C2-431C-9183-00B2059F5073}" destId="{D1C27301-AE8F-4306-894E-FD1D3F849EC0}" srcOrd="0" destOrd="0" presId="urn:microsoft.com/office/officeart/2011/layout/HexagonRadial"/>
    <dgm:cxn modelId="{C49F725F-AFFB-4C34-B5F0-A1C759A9B505}" type="presOf" srcId="{3276F445-E5B3-4923-B2D5-73C2A5F31444}" destId="{D9FCE276-4203-40FE-9EF1-800732544A42}" srcOrd="0" destOrd="0" presId="urn:microsoft.com/office/officeart/2011/layout/HexagonRadial"/>
    <dgm:cxn modelId="{F2B5BE4E-0D89-4FEF-8169-0A730BC9FBEF}" srcId="{6175739D-52BD-4C2F-8DCA-E412BC3338F4}" destId="{25A609AA-7ED5-4B1C-AADD-A9632E68FA6E}" srcOrd="10" destOrd="0" parTransId="{F08BCE3B-E436-4698-98C5-37EF0920AAF1}" sibTransId="{C4E77A3F-4EBE-4A98-B1DF-8A4146727286}"/>
    <dgm:cxn modelId="{090A9471-6A45-4A1C-9FA1-0FC6423F5472}" srcId="{6175739D-52BD-4C2F-8DCA-E412BC3338F4}" destId="{30284B95-6734-43F3-9D23-2255FB17D067}" srcOrd="12" destOrd="0" parTransId="{D321EB9E-26E9-413B-B79A-325CDE0E5BFF}" sibTransId="{428C8B95-8745-41F8-BF38-79090884DE87}"/>
    <dgm:cxn modelId="{E96CDE56-1290-4059-95FC-546B0B1C56A4}" srcId="{6175739D-52BD-4C2F-8DCA-E412BC3338F4}" destId="{C8998997-B96F-4F0D-9249-9A40B7F083DD}" srcOrd="8" destOrd="0" parTransId="{E5184751-C820-4BB7-84F9-10FFFFCBEA4A}" sibTransId="{CC62528C-D654-4EDA-A9F1-2B9985697616}"/>
    <dgm:cxn modelId="{DB99AB58-E8BC-4479-9793-B646D35BCC0B}" type="presOf" srcId="{8EA12CCE-8821-464E-B9AB-B082943E8F0A}" destId="{595553EA-F7BB-4C00-A5F6-7430E808D942}" srcOrd="0" destOrd="0" presId="urn:microsoft.com/office/officeart/2011/layout/HexagonRadial"/>
    <dgm:cxn modelId="{5898237B-6657-4EAC-B71E-3977A5E6FC0C}" srcId="{6175739D-52BD-4C2F-8DCA-E412BC3338F4}" destId="{10B0039A-EDCF-4CAB-B1B0-AEB38BF88B26}" srcOrd="1" destOrd="0" parTransId="{A12D9377-9004-48FD-BE74-65C970470B25}" sibTransId="{17336CB8-511C-41EC-8F45-F926018AB84D}"/>
    <dgm:cxn modelId="{70EBD684-A9A4-4099-8EEB-8F7D3F080517}" srcId="{6175739D-52BD-4C2F-8DCA-E412BC3338F4}" destId="{D48D1E79-F0C2-431C-9183-00B2059F5073}" srcOrd="4" destOrd="0" parTransId="{CDF70B82-2F0C-4834-8B00-B2CE50E9B4C5}" sibTransId="{71C0D2E1-0A65-4496-B98A-65DEA34C81E5}"/>
    <dgm:cxn modelId="{EE180D8C-F3D2-47E5-89B8-E8F38886BB22}" srcId="{6175739D-52BD-4C2F-8DCA-E412BC3338F4}" destId="{4E1AA3BE-C290-4A93-9FC0-DD5316022751}" srcOrd="13" destOrd="0" parTransId="{A47A7EAA-0B29-4318-9910-A8388D8D138C}" sibTransId="{0259AED0-0BBF-4A62-80C0-8C844AB1AEFE}"/>
    <dgm:cxn modelId="{467FA48F-3D94-4B10-B270-80461C1129F8}" srcId="{6175739D-52BD-4C2F-8DCA-E412BC3338F4}" destId="{D1CA0646-04B9-4299-8AFA-58CAC17AEF34}" srcOrd="7" destOrd="0" parTransId="{093A4DA3-875F-415C-8478-B20C70144429}" sibTransId="{5AD10FE4-1A07-4307-BE57-38E63FA1CD51}"/>
    <dgm:cxn modelId="{3EC6BE95-CA7E-4581-9820-C1731743E340}" srcId="{6175739D-52BD-4C2F-8DCA-E412BC3338F4}" destId="{E0308159-507B-462E-A092-D920EDAA4CE5}" srcOrd="11" destOrd="0" parTransId="{1D2616BF-6B25-4734-9834-64A57CEDC076}" sibTransId="{111E8395-DEF6-4F2F-A4B0-17801AD5CDB6}"/>
    <dgm:cxn modelId="{5358BFA9-D28B-45D5-96E2-7237AEDDC1DF}" srcId="{6175739D-52BD-4C2F-8DCA-E412BC3338F4}" destId="{30A70E65-CA5D-4931-B8CA-4947A1F76630}" srcOrd="17" destOrd="0" parTransId="{12F866C6-824D-4621-97B0-F5C6B36550AA}" sibTransId="{6C11CFC2-AED3-41B6-88EC-808B171D430D}"/>
    <dgm:cxn modelId="{1A2AA9B2-F2D3-4BD5-9481-772C80143C65}" srcId="{6175739D-52BD-4C2F-8DCA-E412BC3338F4}" destId="{73B2E540-BA07-4D65-B17B-CC05F0013892}" srcOrd="9" destOrd="0" parTransId="{FEE760B6-1E49-4EBD-8F00-DB25822C1A81}" sibTransId="{E73B70FE-DED2-4670-9292-2A7FB5372F24}"/>
    <dgm:cxn modelId="{EC2E21B5-C24C-4A4E-B782-D765380C00FA}" type="presOf" srcId="{6175739D-52BD-4C2F-8DCA-E412BC3338F4}" destId="{EB063024-49B3-4C16-B690-A5F7817EBD27}" srcOrd="0" destOrd="0" presId="urn:microsoft.com/office/officeart/2011/layout/HexagonRadial"/>
    <dgm:cxn modelId="{7A8F79B6-4AF9-4744-8D35-A45671D7AB29}" srcId="{6175739D-52BD-4C2F-8DCA-E412BC3338F4}" destId="{D37E8715-5897-4FED-B7EA-DB2DD3D2D9CE}" srcOrd="5" destOrd="0" parTransId="{420658FC-8442-422A-B47A-39DA82382332}" sibTransId="{C908B3F5-F96A-4074-ADA6-5E0ACB9E23AB}"/>
    <dgm:cxn modelId="{4986EAC2-EEDB-4E0E-AC92-A35A17B43D77}" srcId="{6175739D-52BD-4C2F-8DCA-E412BC3338F4}" destId="{3AC13119-AB53-4A66-B46C-F55E39F1B31B}" srcOrd="15" destOrd="0" parTransId="{84321253-113C-42B7-97E8-2921BAFB159A}" sibTransId="{081E4BAB-78AC-46FA-9657-E19B60DFA93A}"/>
    <dgm:cxn modelId="{3F3F5BC9-41B3-45FE-AB16-70033FAB830A}" srcId="{6175739D-52BD-4C2F-8DCA-E412BC3338F4}" destId="{8AE179F3-1A11-4598-BEB2-C34AF2DD89DD}" srcOrd="6" destOrd="0" parTransId="{D8331605-A88C-4630-B1D1-51340BF41B63}" sibTransId="{019C5435-2596-487F-A346-523846E8614D}"/>
    <dgm:cxn modelId="{C86661DF-6222-40E9-95C1-74A7DD64AB4F}" srcId="{6175739D-52BD-4C2F-8DCA-E412BC3338F4}" destId="{3276F445-E5B3-4923-B2D5-73C2A5F31444}" srcOrd="3" destOrd="0" parTransId="{68BFF8C7-F0E2-4E9F-95FB-6D6123EECD01}" sibTransId="{120786B7-641B-40A3-8222-8F057429AF2B}"/>
    <dgm:cxn modelId="{F34E00E1-08D8-4E7F-8095-3D966A06D54D}" type="presOf" srcId="{3C496A76-41A3-4D73-9552-09A4209AE9AE}" destId="{8A44486D-E239-4BC5-939C-42E8FCB51D7D}" srcOrd="0" destOrd="0" presId="urn:microsoft.com/office/officeart/2011/layout/HexagonRadial"/>
    <dgm:cxn modelId="{5AAA19E5-A56D-472F-8957-BDE7E4DC0D87}" srcId="{3C496A76-41A3-4D73-9552-09A4209AE9AE}" destId="{6175739D-52BD-4C2F-8DCA-E412BC3338F4}" srcOrd="0" destOrd="0" parTransId="{CF5A405D-E3A3-4850-B0EC-7DCA07C978AD}" sibTransId="{97E9FFF8-D46D-4950-8292-F00BBF269C22}"/>
    <dgm:cxn modelId="{56EB55E7-0716-40DC-8F8B-8572DFE10389}" srcId="{6175739D-52BD-4C2F-8DCA-E412BC3338F4}" destId="{B6396C6C-3009-4571-8592-094693262FDC}" srcOrd="14" destOrd="0" parTransId="{D9B97CC1-4AEF-453B-888D-096FCCA8ACB3}" sibTransId="{F4C10459-5458-4634-A762-D3E0FBDEC4E3}"/>
    <dgm:cxn modelId="{14730EFB-C011-4973-86E1-4B29B801DDEC}" type="presOf" srcId="{C5087030-8BA3-4E27-AFF4-9FFFF5694BF3}" destId="{976FD635-367D-48FE-8D32-BA8685A9BCF0}" srcOrd="0" destOrd="0" presId="urn:microsoft.com/office/officeart/2011/layout/HexagonRadial"/>
    <dgm:cxn modelId="{973DE604-EDCC-4470-A2A6-31651233E53C}" type="presParOf" srcId="{8A44486D-E239-4BC5-939C-42E8FCB51D7D}" destId="{EB063024-49B3-4C16-B690-A5F7817EBD27}" srcOrd="0" destOrd="0" presId="urn:microsoft.com/office/officeart/2011/layout/HexagonRadial"/>
    <dgm:cxn modelId="{C52E66AD-3F8F-4936-836B-D278A0594E74}" type="presParOf" srcId="{8A44486D-E239-4BC5-939C-42E8FCB51D7D}" destId="{46D6A163-0078-44D2-AF52-72C93CC62562}" srcOrd="1" destOrd="0" presId="urn:microsoft.com/office/officeart/2011/layout/HexagonRadial"/>
    <dgm:cxn modelId="{1911CA89-D238-408D-9539-C1C922383F49}" type="presParOf" srcId="{46D6A163-0078-44D2-AF52-72C93CC62562}" destId="{D4A7D486-E3EA-4468-81AD-57AAEF08771F}" srcOrd="0" destOrd="0" presId="urn:microsoft.com/office/officeart/2011/layout/HexagonRadial"/>
    <dgm:cxn modelId="{183A3FE7-E823-4476-AE66-C25AA4F252C1}" type="presParOf" srcId="{8A44486D-E239-4BC5-939C-42E8FCB51D7D}" destId="{976FD635-367D-48FE-8D32-BA8685A9BCF0}" srcOrd="2" destOrd="0" presId="urn:microsoft.com/office/officeart/2011/layout/HexagonRadial"/>
    <dgm:cxn modelId="{EB0EA9F4-516E-4865-884C-7D160665FC7B}" type="presParOf" srcId="{8A44486D-E239-4BC5-939C-42E8FCB51D7D}" destId="{A136E9BD-F398-431E-9EAB-B4A5535AEC0B}" srcOrd="3" destOrd="0" presId="urn:microsoft.com/office/officeart/2011/layout/HexagonRadial"/>
    <dgm:cxn modelId="{73D8CBA7-9032-408A-AB3C-B74884403A99}" type="presParOf" srcId="{A136E9BD-F398-431E-9EAB-B4A5535AEC0B}" destId="{F14CED31-E8AB-4196-A866-DA118D73FBDC}" srcOrd="0" destOrd="0" presId="urn:microsoft.com/office/officeart/2011/layout/HexagonRadial"/>
    <dgm:cxn modelId="{2E87D941-CFC1-4F26-B3BC-2AF294E5DBD2}" type="presParOf" srcId="{8A44486D-E239-4BC5-939C-42E8FCB51D7D}" destId="{90B7803B-947E-4167-9425-0690F51833DE}" srcOrd="4" destOrd="0" presId="urn:microsoft.com/office/officeart/2011/layout/HexagonRadial"/>
    <dgm:cxn modelId="{04DCDA76-A91C-48DE-B51A-B9D7C9AFE81F}" type="presParOf" srcId="{8A44486D-E239-4BC5-939C-42E8FCB51D7D}" destId="{42A1E057-9CE3-488E-9441-8D0661769A5B}" srcOrd="5" destOrd="0" presId="urn:microsoft.com/office/officeart/2011/layout/HexagonRadial"/>
    <dgm:cxn modelId="{2B5B6832-274F-4319-8451-550149234583}" type="presParOf" srcId="{42A1E057-9CE3-488E-9441-8D0661769A5B}" destId="{AB4A402D-D56C-41DC-A51D-CA160A6E9715}" srcOrd="0" destOrd="0" presId="urn:microsoft.com/office/officeart/2011/layout/HexagonRadial"/>
    <dgm:cxn modelId="{3039CD1F-ED78-455E-92E3-9D95B2358089}" type="presParOf" srcId="{8A44486D-E239-4BC5-939C-42E8FCB51D7D}" destId="{595553EA-F7BB-4C00-A5F6-7430E808D942}" srcOrd="6" destOrd="0" presId="urn:microsoft.com/office/officeart/2011/layout/HexagonRadial"/>
    <dgm:cxn modelId="{CD95E4A6-ECA7-47FE-850F-E91FCB9AAD95}" type="presParOf" srcId="{8A44486D-E239-4BC5-939C-42E8FCB51D7D}" destId="{2BB320BF-30E0-49CB-AD58-9BF5AFD29C4F}" srcOrd="7" destOrd="0" presId="urn:microsoft.com/office/officeart/2011/layout/HexagonRadial"/>
    <dgm:cxn modelId="{2D7A97BE-F0D5-4013-A043-98C713DA8123}" type="presParOf" srcId="{2BB320BF-30E0-49CB-AD58-9BF5AFD29C4F}" destId="{084B9CD6-8508-43B9-964F-FC01919BB53E}" srcOrd="0" destOrd="0" presId="urn:microsoft.com/office/officeart/2011/layout/HexagonRadial"/>
    <dgm:cxn modelId="{BDF7AA81-7CC2-4AFB-80C8-CC508B7BF91B}" type="presParOf" srcId="{8A44486D-E239-4BC5-939C-42E8FCB51D7D}" destId="{D9FCE276-4203-40FE-9EF1-800732544A42}" srcOrd="8" destOrd="0" presId="urn:microsoft.com/office/officeart/2011/layout/HexagonRadial"/>
    <dgm:cxn modelId="{4E1AA439-6AA0-4E23-B247-B4070BCE942B}" type="presParOf" srcId="{8A44486D-E239-4BC5-939C-42E8FCB51D7D}" destId="{03543CEC-A2C7-4101-A7C5-573C43F16C61}" srcOrd="9" destOrd="0" presId="urn:microsoft.com/office/officeart/2011/layout/HexagonRadial"/>
    <dgm:cxn modelId="{8475636C-A5A2-4F45-B4CE-BA7999D4FFFA}" type="presParOf" srcId="{03543CEC-A2C7-4101-A7C5-573C43F16C61}" destId="{9EEB575F-1232-442F-BDDC-1C96C4048D5D}" srcOrd="0" destOrd="0" presId="urn:microsoft.com/office/officeart/2011/layout/HexagonRadial"/>
    <dgm:cxn modelId="{0A32BCFA-D7D2-476A-AAF6-DDF322439998}" type="presParOf" srcId="{8A44486D-E239-4BC5-939C-42E8FCB51D7D}" destId="{D1C27301-AE8F-4306-894E-FD1D3F849EC0}" srcOrd="10" destOrd="0" presId="urn:microsoft.com/office/officeart/2011/layout/HexagonRadial"/>
    <dgm:cxn modelId="{52D0E432-407C-4676-9A99-83240522CCB2}" type="presParOf" srcId="{8A44486D-E239-4BC5-939C-42E8FCB51D7D}" destId="{74C9B712-F9F3-47BE-A4EE-45B73EC504D9}" srcOrd="11" destOrd="0" presId="urn:microsoft.com/office/officeart/2011/layout/HexagonRadial"/>
    <dgm:cxn modelId="{D5DE53D2-0167-4DAE-AB07-FB9C4A4DE590}" type="presParOf" srcId="{74C9B712-F9F3-47BE-A4EE-45B73EC504D9}" destId="{EB27E70A-D8B0-4C35-8531-EFF7E17A3119}" srcOrd="0" destOrd="0" presId="urn:microsoft.com/office/officeart/2011/layout/HexagonRadial"/>
    <dgm:cxn modelId="{D3916AF8-FFEE-464A-973A-37CBDAB944D3}" type="presParOf" srcId="{8A44486D-E239-4BC5-939C-42E8FCB51D7D}" destId="{18CAAB66-01A6-451D-AAB5-749398A4536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63024-49B3-4C16-B690-A5F7817EBD27}">
      <dsp:nvSpPr>
        <dsp:cNvPr id="0" name=""/>
        <dsp:cNvSpPr/>
      </dsp:nvSpPr>
      <dsp:spPr>
        <a:xfrm>
          <a:off x="2832955" y="1211382"/>
          <a:ext cx="1578260" cy="1365259"/>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Arial" panose="020B0604020202020204" pitchFamily="34" charset="0"/>
              <a:cs typeface="Arial" panose="020B0604020202020204" pitchFamily="34" charset="0"/>
            </a:rPr>
            <a:t>A whole system approach to falls prevention</a:t>
          </a:r>
        </a:p>
      </dsp:txBody>
      <dsp:txXfrm>
        <a:off x="3094495" y="1437625"/>
        <a:ext cx="1055180" cy="912773"/>
      </dsp:txXfrm>
    </dsp:sp>
    <dsp:sp modelId="{F14CED31-E8AB-4196-A866-DA118D73FBDC}">
      <dsp:nvSpPr>
        <dsp:cNvPr id="0" name=""/>
        <dsp:cNvSpPr/>
      </dsp:nvSpPr>
      <dsp:spPr>
        <a:xfrm>
          <a:off x="3772402" y="588520"/>
          <a:ext cx="595472" cy="51307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FD635-367D-48FE-8D32-BA8685A9BCF0}">
      <dsp:nvSpPr>
        <dsp:cNvPr id="0" name=""/>
        <dsp:cNvSpPr/>
      </dsp:nvSpPr>
      <dsp:spPr>
        <a:xfrm>
          <a:off x="2929489" y="0"/>
          <a:ext cx="1293373" cy="1118919"/>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Reducing health inequalities, improving access to services </a:t>
          </a:r>
        </a:p>
        <a:p>
          <a:pPr marL="0" lvl="0" indent="0" algn="ctr" defTabSz="533400">
            <a:lnSpc>
              <a:spcPct val="90000"/>
            </a:lnSpc>
            <a:spcBef>
              <a:spcPct val="0"/>
            </a:spcBef>
            <a:spcAft>
              <a:spcPct val="35000"/>
            </a:spcAft>
            <a:buNone/>
          </a:pPr>
          <a:endParaRPr lang="en-GB" sz="1000" kern="1200" dirty="0"/>
        </a:p>
      </dsp:txBody>
      <dsp:txXfrm>
        <a:off x="3143828" y="185429"/>
        <a:ext cx="864695" cy="748061"/>
      </dsp:txXfrm>
    </dsp:sp>
    <dsp:sp modelId="{AB4A402D-D56C-41DC-A51D-CA160A6E9715}">
      <dsp:nvSpPr>
        <dsp:cNvPr id="0" name=""/>
        <dsp:cNvSpPr/>
      </dsp:nvSpPr>
      <dsp:spPr>
        <a:xfrm>
          <a:off x="4467366" y="1547704"/>
          <a:ext cx="595472" cy="51307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7803B-947E-4167-9425-0690F51833DE}">
      <dsp:nvSpPr>
        <dsp:cNvPr id="0" name=""/>
        <dsp:cNvSpPr/>
      </dsp:nvSpPr>
      <dsp:spPr>
        <a:xfrm>
          <a:off x="4106647" y="719008"/>
          <a:ext cx="1293373" cy="105732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Post COVID recovery, deconditioning in older people</a:t>
          </a:r>
        </a:p>
      </dsp:txBody>
      <dsp:txXfrm>
        <a:off x="4315120" y="889434"/>
        <a:ext cx="876427" cy="716471"/>
      </dsp:txXfrm>
    </dsp:sp>
    <dsp:sp modelId="{084B9CD6-8508-43B9-964F-FC01919BB53E}">
      <dsp:nvSpPr>
        <dsp:cNvPr id="0" name=""/>
        <dsp:cNvSpPr/>
      </dsp:nvSpPr>
      <dsp:spPr>
        <a:xfrm>
          <a:off x="3984599" y="2630442"/>
          <a:ext cx="595472" cy="51307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553EA-F7BB-4C00-A5F6-7430E808D942}">
      <dsp:nvSpPr>
        <dsp:cNvPr id="0" name=""/>
        <dsp:cNvSpPr/>
      </dsp:nvSpPr>
      <dsp:spPr>
        <a:xfrm>
          <a:off x="4115662" y="2041152"/>
          <a:ext cx="1293373" cy="1118919"/>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Healthy homes including home adaptations and Technical aids</a:t>
          </a:r>
        </a:p>
      </dsp:txBody>
      <dsp:txXfrm>
        <a:off x="4330001" y="2226581"/>
        <a:ext cx="864695" cy="748061"/>
      </dsp:txXfrm>
    </dsp:sp>
    <dsp:sp modelId="{9EEB575F-1232-442F-BDDC-1C96C4048D5D}">
      <dsp:nvSpPr>
        <dsp:cNvPr id="0" name=""/>
        <dsp:cNvSpPr/>
      </dsp:nvSpPr>
      <dsp:spPr>
        <a:xfrm>
          <a:off x="2787045" y="2742835"/>
          <a:ext cx="595472" cy="51307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FCE276-4203-40FE-9EF1-800732544A42}">
      <dsp:nvSpPr>
        <dsp:cNvPr id="0" name=""/>
        <dsp:cNvSpPr/>
      </dsp:nvSpPr>
      <dsp:spPr>
        <a:xfrm>
          <a:off x="2929489" y="2730133"/>
          <a:ext cx="1293373" cy="1118919"/>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Case finding, risk assessment, referral according to need </a:t>
          </a:r>
        </a:p>
      </dsp:txBody>
      <dsp:txXfrm>
        <a:off x="3143828" y="2915562"/>
        <a:ext cx="864695" cy="748061"/>
      </dsp:txXfrm>
    </dsp:sp>
    <dsp:sp modelId="{EB27E70A-D8B0-4C35-8531-EFF7E17A3119}">
      <dsp:nvSpPr>
        <dsp:cNvPr id="0" name=""/>
        <dsp:cNvSpPr/>
      </dsp:nvSpPr>
      <dsp:spPr>
        <a:xfrm>
          <a:off x="2080701" y="1784036"/>
          <a:ext cx="595472" cy="51307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27301-AE8F-4306-894E-FD1D3F849EC0}">
      <dsp:nvSpPr>
        <dsp:cNvPr id="0" name=""/>
        <dsp:cNvSpPr/>
      </dsp:nvSpPr>
      <dsp:spPr>
        <a:xfrm>
          <a:off x="1656701" y="2041922"/>
          <a:ext cx="1293373" cy="1118919"/>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Fracture Liaison Services (FLS), Care and residential homes</a:t>
          </a:r>
        </a:p>
      </dsp:txBody>
      <dsp:txXfrm>
        <a:off x="1871040" y="2227351"/>
        <a:ext cx="864695" cy="748061"/>
      </dsp:txXfrm>
    </dsp:sp>
    <dsp:sp modelId="{18CAAB66-01A6-451D-AAB5-749398A45363}">
      <dsp:nvSpPr>
        <dsp:cNvPr id="0" name=""/>
        <dsp:cNvSpPr/>
      </dsp:nvSpPr>
      <dsp:spPr>
        <a:xfrm>
          <a:off x="1737809" y="686671"/>
          <a:ext cx="1293373" cy="1118919"/>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Arial" panose="020B0604020202020204" pitchFamily="34" charset="0"/>
              <a:cs typeface="Arial" panose="020B0604020202020204" pitchFamily="34" charset="0"/>
            </a:rPr>
            <a:t>Strength and balance exercise programmes(</a:t>
          </a:r>
          <a:r>
            <a:rPr lang="en-GB" sz="1200" b="1" kern="1200" dirty="0" err="1">
              <a:solidFill>
                <a:schemeClr val="tx1"/>
              </a:solidFill>
              <a:latin typeface="Arial" panose="020B0604020202020204" pitchFamily="34" charset="0"/>
              <a:cs typeface="Arial" panose="020B0604020202020204" pitchFamily="34" charset="0"/>
            </a:rPr>
            <a:t>eg</a:t>
          </a:r>
          <a:r>
            <a:rPr lang="en-GB" sz="1200" b="1" kern="1200" dirty="0">
              <a:solidFill>
                <a:schemeClr val="tx1"/>
              </a:solidFill>
              <a:latin typeface="Arial" panose="020B0604020202020204" pitchFamily="34" charset="0"/>
              <a:cs typeface="Arial" panose="020B0604020202020204" pitchFamily="34" charset="0"/>
            </a:rPr>
            <a:t> AGILE/ Later Life training) </a:t>
          </a:r>
        </a:p>
      </dsp:txBody>
      <dsp:txXfrm>
        <a:off x="1952148" y="872100"/>
        <a:ext cx="864695" cy="74806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5E759-9757-6243-9661-7C91B08DA1C3}" type="datetimeFigureOut">
              <a:rPr lang="en-US" smtClean="0"/>
              <a:t>12/16/2021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B00487-9CC9-0F47-9333-CF3BFBC9CD87}" type="slidenum">
              <a:rPr lang="en-US" smtClean="0"/>
              <a:t>‹#›</a:t>
            </a:fld>
            <a:endParaRPr lang="en-US"/>
          </a:p>
        </p:txBody>
      </p:sp>
    </p:spTree>
    <p:extLst>
      <p:ext uri="{BB962C8B-B14F-4D97-AF65-F5344CB8AC3E}">
        <p14:creationId xmlns:p14="http://schemas.microsoft.com/office/powerpoint/2010/main" val="3275614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BA53A-E3F4-4F28-A45F-EB298EB03E5A}" type="datetimeFigureOut">
              <a:rPr lang="en-GB" smtClean="0"/>
              <a:t>16/12/2021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CF9D1-6E5F-4027-AE0B-B7CFE86136E6}" type="slidenum">
              <a:rPr lang="en-GB" smtClean="0"/>
              <a:t>‹#›</a:t>
            </a:fld>
            <a:endParaRPr lang="en-GB"/>
          </a:p>
        </p:txBody>
      </p:sp>
    </p:spTree>
    <p:extLst>
      <p:ext uri="{BB962C8B-B14F-4D97-AF65-F5344CB8AC3E}">
        <p14:creationId xmlns:p14="http://schemas.microsoft.com/office/powerpoint/2010/main" val="123090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gov.uk/government/publications/falls-applying-all-our-health/falls-applying-all-our-health" TargetMode="External"/><Relationship Id="rId3" Type="http://schemas.openxmlformats.org/officeDocument/2006/relationships/hyperlink" Target="https://www.ncbi.nlm.nih.gov/pmc/articles/PMC5105823/#afw129C4" TargetMode="External"/><Relationship Id="rId7" Type="http://schemas.openxmlformats.org/officeDocument/2006/relationships/hyperlink" Target="https://www.rcot.co.uk/news/rcot-launch-adaptations-without-delay-report"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gov.uk/government/publications/falls-and-fractures-consensus-statement" TargetMode="External"/><Relationship Id="rId5" Type="http://schemas.openxmlformats.org/officeDocument/2006/relationships/hyperlink" Target="https://www.gov.uk/government/publications/strength-and-balance-quality-markers-supporting-improvement" TargetMode="External"/><Relationship Id="rId10" Type="http://schemas.openxmlformats.org/officeDocument/2006/relationships/hyperlink" Target="https://www.ageing-better.org.uk/publications/raising-bar-strength-balance" TargetMode="External"/><Relationship Id="rId4" Type="http://schemas.openxmlformats.org/officeDocument/2006/relationships/hyperlink" Target="https://fingertips.phe.org.uk/profile/public-health-outcomes-framework" TargetMode="External"/><Relationship Id="rId9" Type="http://schemas.openxmlformats.org/officeDocument/2006/relationships/hyperlink" Target="https://assets.publishing.service.gov.uk/government/uploads/system/uploads/attachment_data/file/721874/MBSBA_evidence_review.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v" TargetMode="External"/><Relationship Id="rId7" Type="http://schemas.openxmlformats.org/officeDocument/2006/relationships/hyperlink" Target="https://www.bgs.org.uk/blog/are-you-ready-for-the-autumn-and-winter"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ur01.safelinks.protection.outlook.com/?url=https%3A%2F%2Fwww.bgs.org.uk%2Fblog%2Fare-you-ready-for-the-autumn-and-winter&amp;data=04%7C01%7CSue.Dewhirst%40phe.gov.uk%7C9f43b069a44e43e9ff9b08d99564ee9e%7Cee4e14994a354b2ead475f3cf9de8666%7C0%7C0%7C637705084023661497%7CUnknown%7CTWFpbGZsb3d8eyJWIjoiMC4wLjAwMDAiLCJQIjoiV2luMzIiLCJBTiI6Ik1haWwiLCJXVCI6Mn0%3D%7C2000&amp;sdata=r4gmo5RnpgooXTSo0x2tzgNZ2CHX3IxzhHzzboOp9es%3D&amp;reserved=0" TargetMode="External"/><Relationship Id="rId5" Type="http://schemas.openxmlformats.org/officeDocument/2006/relationships/hyperlink" Target="https://eur01.safelinks.protection.outlook.com/?url=https%3A%2F%2Fwww.bgs.org.uk%2Fresources%2Fkeeping-older-people-safe-and-well-at-home&amp;data=04%7C01%7CSue.Dewhirst%40phe.gov.uk%7C9f43b069a44e43e9ff9b08d99564ee9e%7Cee4e14994a354b2ead475f3cf9de8666%7C0%7C0%7C637705084023661497%7CUnknown%7CTWFpbGZsb3d8eyJWIjoiMC4wLjAwMDAiLCJQIjoiV2luMzIiLCJBTiI6Ik1haWwiLCJXVCI6Mn0%3D%7C2000&amp;sdata=%2FMdp2u3Gf83mYyGCO9ZfAIoqH00w6GkVCmxZkRKIERw%3D&amp;reserved=0" TargetMode="External"/><Relationship Id="rId4" Type="http://schemas.openxmlformats.org/officeDocument/2006/relationships/hyperlink" Target="https://campaignresources.phe.gov.uk/resources/campaigns/50-resource-ordering/resources/511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strength-and-balance-quality-markers-supporting-improvement"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cochrane.org/news/new-cochrane-review-assesses-benefits-and-harms-exercise-preventing-falls-older-people-living" TargetMode="External"/><Relationship Id="rId4" Type="http://schemas.openxmlformats.org/officeDocument/2006/relationships/hyperlink" Target="https://ageing-better.org.uk/sites/default/files/2019-02/Raising-the-bar-on-strength-and-balance_0.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95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spcAft>
                <a:spcPts val="600"/>
              </a:spcAft>
              <a:buFont typeface="Symbol" panose="05050102010706020507" pitchFamily="18" charset="2"/>
              <a:buChar char=""/>
            </a:pPr>
            <a:r>
              <a:rPr lang="en-GB" sz="1800" dirty="0">
                <a:solidFill>
                  <a:srgbClr val="00274C"/>
                </a:solidFill>
                <a:effectLst/>
                <a:latin typeface="Calibri" panose="020F0502020204030204" pitchFamily="34" charset="0"/>
                <a:ea typeface="Calibri" panose="020F0502020204030204" pitchFamily="34" charset="0"/>
                <a:cs typeface="Times New Roman" panose="02020603050405020304" pitchFamily="18" charset="0"/>
              </a:rPr>
              <a:t>What is GreaterSport and how it is designed to deliver?</a:t>
            </a:r>
          </a:p>
          <a:p>
            <a:pPr marL="342900" marR="0" lvl="0"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defRPr/>
            </a:pPr>
            <a:r>
              <a:rPr lang="en-GB" sz="1800" dirty="0">
                <a:solidFill>
                  <a:srgbClr val="00274C"/>
                </a:solidFill>
                <a:effectLst/>
                <a:latin typeface="Calibri" panose="020F0502020204030204" pitchFamily="34" charset="0"/>
                <a:ea typeface="Calibri" panose="020F0502020204030204" pitchFamily="34" charset="0"/>
                <a:cs typeface="Times New Roman" panose="02020603050405020304" pitchFamily="18" charset="0"/>
              </a:rPr>
              <a:t>How does GreaterSport collaborate with national and local organisations?</a:t>
            </a:r>
            <a:endParaRPr lang="en-GB" sz="1800" dirty="0">
              <a:solidFill>
                <a:srgbClr val="00274C"/>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spcBef>
                <a:spcPts val="600"/>
              </a:spcBef>
              <a:spcAft>
                <a:spcPts val="600"/>
              </a:spcAft>
              <a:buFont typeface="Symbol" panose="05050102010706020507" pitchFamily="18" charset="2"/>
              <a:buNone/>
            </a:pPr>
            <a:endParaRPr lang="en-GB" sz="1800" dirty="0">
              <a:solidFill>
                <a:srgbClr val="00274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31D1-70C6-46D1-B179-AB6B9ED8FD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94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Strategy:</a:t>
            </a:r>
          </a:p>
          <a:p>
            <a:pPr marL="171450" indent="-171450">
              <a:buFont typeface="Arial" panose="020B0604020202020204" pitchFamily="34" charset="0"/>
              <a:buChar char="•"/>
            </a:pPr>
            <a:r>
              <a:rPr lang="en-US" dirty="0">
                <a:cs typeface="Calibri"/>
              </a:rPr>
              <a:t>GM Moving in Action – is the name of the strategy</a:t>
            </a:r>
          </a:p>
          <a:p>
            <a:pPr marL="171450" indent="-171450">
              <a:buFont typeface="Arial" panose="020B0604020202020204" pitchFamily="34" charset="0"/>
              <a:buChar char="•"/>
            </a:pPr>
            <a:r>
              <a:rPr lang="en-US" dirty="0">
                <a:cs typeface="Calibri"/>
              </a:rPr>
              <a:t>Shaped and powered by GM Moving as GM's movement for movement</a:t>
            </a:r>
          </a:p>
          <a:p>
            <a:pPr marL="171450" indent="-171450">
              <a:buFont typeface="Arial" panose="020B0604020202020204" pitchFamily="34" charset="0"/>
              <a:buChar char="•"/>
            </a:pPr>
            <a:r>
              <a:rPr lang="en-US" dirty="0">
                <a:cs typeface="Calibri"/>
              </a:rPr>
              <a:t>‘In action' - personally, in our orgs, communities, neighbourhoods, as a system</a:t>
            </a:r>
          </a:p>
          <a:p>
            <a:pPr marL="171450" indent="-171450">
              <a:buFont typeface="Arial" panose="020B0604020202020204" pitchFamily="34" charset="0"/>
              <a:buChar char="•"/>
            </a:pPr>
            <a:r>
              <a:rPr lang="en-US" dirty="0">
                <a:cs typeface="Calibri"/>
              </a:rPr>
              <a:t>Mission is Active Lives for 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F7CA-3A40-409D-8DB8-DF59CDC52E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4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274C"/>
                </a:solidFill>
                <a:effectLst/>
                <a:latin typeface="Calibri" panose="020F0502020204030204" pitchFamily="34" charset="0"/>
                <a:ea typeface="Calibri" panose="020F0502020204030204" pitchFamily="34" charset="0"/>
                <a:cs typeface="Times New Roman" panose="02020603050405020304" pitchFamily="18" charset="0"/>
              </a:rPr>
              <a:t>Give an overview of programmes or messaging developed or delivered by GreaterSport related to physical activity and older people.</a:t>
            </a:r>
            <a:endParaRPr lang="en-GB" sz="1800" dirty="0">
              <a:solidFill>
                <a:srgbClr val="00274C"/>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BF7CA-3A40-409D-8DB8-DF59CDC52E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43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31D1-70C6-46D1-B179-AB6B9ED8FD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75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Report published by PHE in August 2021 using Sport England data on reduced physical activity rates during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to note – cost is only showing impact of additional falls. We know physical activity has numerous benefits including on mental wellbeing and long term conditions, so the impact of this deconditioning on older adults and on the system will in reality be much greater.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20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33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E83E0-3B50-4288-B4D9-5D696376BB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50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For people aged 60+, </a:t>
            </a:r>
            <a:r>
              <a:rPr kumimoji="0" lang="en-GB" sz="1200" b="1" i="0" u="none" strike="noStrike" kern="1200" cap="none" spc="0" normalizeH="0" baseline="0" noProof="0" dirty="0">
                <a:ln>
                  <a:noFill/>
                </a:ln>
                <a:solidFill>
                  <a:srgbClr val="00AD9D"/>
                </a:solidFill>
                <a:effectLst/>
                <a:uLnTx/>
                <a:uFillTx/>
                <a:latin typeface="+mn-lt"/>
                <a:ea typeface="+mn-ea"/>
                <a:cs typeface="+mn-cs"/>
              </a:rPr>
              <a:t>women</a:t>
            </a:r>
            <a:r>
              <a:rPr kumimoji="0" lang="en-GB" sz="1200" b="0" i="0" u="none" strike="noStrike" kern="1200" cap="none" spc="0" normalizeH="0" baseline="0" noProof="0" dirty="0">
                <a:ln>
                  <a:noFill/>
                </a:ln>
                <a:solidFill>
                  <a:prstClr val="black"/>
                </a:solidFill>
                <a:effectLst/>
                <a:uLnTx/>
                <a:uFillTx/>
                <a:latin typeface="+mn-lt"/>
                <a:ea typeface="+mn-ea"/>
                <a:cs typeface="+mn-cs"/>
              </a:rPr>
              <a:t> are more likely to fall than </a:t>
            </a:r>
            <a:r>
              <a:rPr kumimoji="0" lang="en-GB" sz="1200" b="1" i="0" u="none" strike="noStrike" kern="1200" cap="none" spc="0" normalizeH="0" baseline="0" noProof="0" dirty="0">
                <a:ln>
                  <a:noFill/>
                </a:ln>
                <a:solidFill>
                  <a:srgbClr val="98002E"/>
                </a:solidFill>
                <a:effectLst/>
                <a:uLnTx/>
                <a:uFillTx/>
                <a:latin typeface="+mn-lt"/>
                <a:ea typeface="+mn-ea"/>
                <a:cs typeface="+mn-cs"/>
              </a:rPr>
              <a:t>men – </a:t>
            </a:r>
            <a:r>
              <a:rPr kumimoji="0" lang="en-GB" sz="1200" b="0" i="0" u="none" strike="noStrike" kern="1200" cap="none" spc="0" normalizeH="0" baseline="0" noProof="0" dirty="0">
                <a:ln>
                  <a:noFill/>
                </a:ln>
                <a:solidFill>
                  <a:srgbClr val="98002E"/>
                </a:solidFill>
                <a:effectLst/>
                <a:uLnTx/>
                <a:uFillTx/>
                <a:latin typeface="+mn-lt"/>
                <a:ea typeface="+mn-ea"/>
                <a:cs typeface="+mn-cs"/>
              </a:rPr>
              <a:t>29.1% of women and 23.5% of men had a fall in previous 2 years</a:t>
            </a:r>
            <a:endParaRPr kumimoji="0" lang="en-GB" sz="1200" b="1" i="0" u="none" strike="noStrike" kern="1200" cap="none" spc="0" normalizeH="0" baseline="0" noProof="0" dirty="0">
              <a:ln>
                <a:noFill/>
              </a:ln>
              <a:solidFill>
                <a:srgbClr val="98002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Source: Gale C, Cooper C and Sayer A, 2016, Prevalence and risk factors for falls in older men and women: The English Longitudinal Study of Ageing, Age and Ageing; 45: 789–794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https://www.ncbi.nlm.nih.gov/pmc/articles/PMC5105823/#afw129C4</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n-lt"/>
                <a:ea typeface="+mn-ea"/>
                <a:cs typeface="+mn-cs"/>
              </a:rPr>
              <a:t>Unaddressed fall hazards in the home are estimated to cost the NHS in England </a:t>
            </a:r>
            <a:r>
              <a:rPr kumimoji="0" lang="en-GB" sz="2000" b="0" i="0" u="none" strike="noStrike" kern="1200" cap="none" spc="0" normalizeH="0" baseline="0" noProof="0" dirty="0">
                <a:ln>
                  <a:noFill/>
                </a:ln>
                <a:solidFill>
                  <a:prstClr val="white"/>
                </a:solidFill>
                <a:effectLst/>
                <a:uLnTx/>
                <a:uFillTx/>
                <a:latin typeface="+mn-lt"/>
                <a:ea typeface="+mn-ea"/>
                <a:cs typeface="+mn-cs"/>
              </a:rPr>
              <a:t>£435 million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n-lt"/>
                <a:ea typeface="+mn-ea"/>
                <a:cs typeface="+mn-cs"/>
              </a:rPr>
              <a:t>Source: Nicol S, </a:t>
            </a:r>
            <a:r>
              <a:rPr kumimoji="0" lang="en-GB" sz="2000" b="0" i="0" u="none" strike="noStrike" kern="1200" cap="none" spc="0" normalizeH="0" baseline="0" noProof="0" dirty="0" err="1">
                <a:ln>
                  <a:noFill/>
                </a:ln>
                <a:solidFill>
                  <a:prstClr val="white"/>
                </a:solidFill>
                <a:effectLst/>
                <a:uLnTx/>
                <a:uFillTx/>
                <a:latin typeface="+mn-lt"/>
                <a:ea typeface="+mn-ea"/>
                <a:cs typeface="+mn-cs"/>
              </a:rPr>
              <a:t>Roys</a:t>
            </a:r>
            <a:r>
              <a:rPr kumimoji="0" lang="en-GB" sz="2000" b="0" i="0" u="none" strike="noStrike" kern="1200" cap="none" spc="0" normalizeH="0" baseline="0" noProof="0" dirty="0">
                <a:ln>
                  <a:noFill/>
                </a:ln>
                <a:solidFill>
                  <a:prstClr val="white"/>
                </a:solidFill>
                <a:effectLst/>
                <a:uLnTx/>
                <a:uFillTx/>
                <a:latin typeface="+mn-lt"/>
                <a:ea typeface="+mn-ea"/>
                <a:cs typeface="+mn-cs"/>
              </a:rPr>
              <a:t> M, Garrett H, BRE. The cost of poor housing to the NHS [Internet]. BRE Trust; 2016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n-lt"/>
                <a:ea typeface="+mn-ea"/>
                <a:cs typeface="+mn-cs"/>
              </a:rPr>
              <a:t>Available from: www.bre.co.uk/filelibrary/pdf/87741-Cost-of-Poor-Housing-Briefing-Paper-v3.pdf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n-lt"/>
                <a:ea typeface="+mn-ea"/>
                <a:cs typeface="+mn-cs"/>
              </a:rPr>
              <a:t>Emergency admissions are higher for older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n-lt"/>
                <a:ea typeface="+mn-ea"/>
                <a:cs typeface="+mn-cs"/>
              </a:rPr>
              <a:t>Source: Public Health Outcomes Framework, Emergency hospital admissions due to falls in people aged 65 and over - aged 65-79, 2017/18, England; Emergency hospital admissions due to falls in people aged 65 and over - aged 80+, 2017/18, England.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hlinkClick r:id="rId4">
                  <a:extLst>
                    <a:ext uri="{A12FA001-AC4F-418D-AE19-62706E023703}">
                      <ahyp:hlinkClr xmlns:ahyp="http://schemas.microsoft.com/office/drawing/2018/hyperlinkcolor" val="tx"/>
                    </a:ext>
                  </a:extLst>
                </a:hlinkClick>
              </a:rPr>
              <a:t>https://fingertips.phe.org.uk/profile/public-health-outcomes-framework</a:t>
            </a:r>
            <a:endParaRPr kumimoji="0" lang="en-GB" sz="20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References and evidence to support falls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National Falls Prevention Coordination Group, 2019. Strength and Balance Quality Markers-supporting improvement.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5">
                  <a:extLst>
                    <a:ext uri="{A12FA001-AC4F-418D-AE19-62706E023703}">
                      <ahyp:hlinkClr xmlns:ahyp="http://schemas.microsoft.com/office/drawing/2018/hyperlinkcolor" val="tx"/>
                    </a:ext>
                  </a:extLst>
                </a:hlinkClick>
              </a:rPr>
              <a:t>https://www.gov.uk/government/publications/strength-and-balance-quality-markers-supporting-improvement</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National Falls Prevention Coordination Group, 2017. Falls and Fractures consensus statement and resource pack.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https://www.gov.uk/government/publications/falls-and-fractures-consensus-statement</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Royal College of Occupational Therapists, 2019. Adaptations without delay.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7">
                  <a:extLst>
                    <a:ext uri="{A12FA001-AC4F-418D-AE19-62706E023703}">
                      <ahyp:hlinkClr xmlns:ahyp="http://schemas.microsoft.com/office/drawing/2018/hyperlinkcolor" val="tx"/>
                    </a:ext>
                  </a:extLst>
                </a:hlinkClick>
              </a:rPr>
              <a:t>https://www.rcot.co.uk/news/rcot-launch-adaptations-without-delay-report</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All Our Health-Falls Prevention (updated July 2019)-Information and resources for health professionals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8">
                  <a:extLst>
                    <a:ext uri="{A12FA001-AC4F-418D-AE19-62706E023703}">
                      <ahyp:hlinkClr xmlns:ahyp="http://schemas.microsoft.com/office/drawing/2018/hyperlinkcolor" val="tx"/>
                    </a:ext>
                  </a:extLst>
                </a:hlinkClick>
              </a:rPr>
              <a:t>https://www.gov.uk/government/publications/falls-applying-all-our-health/falls-applying-all-our-health</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Public Health England and Centre for Ageing Better. 2018. Muscle and bone strengthening and balance activities (MBSBA) for general health benefits in adults and older adults: summary of a rapid evidence review for the UK Chief Medical Officers’ update of the physical activity 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9">
                  <a:extLst>
                    <a:ext uri="{A12FA001-AC4F-418D-AE19-62706E023703}">
                      <ahyp:hlinkClr xmlns:ahyp="http://schemas.microsoft.com/office/drawing/2018/hyperlinkcolor" val="tx"/>
                    </a:ext>
                  </a:extLst>
                </a:hlinkClick>
              </a:rPr>
              <a:t>https://assets.publishing.service.gov.uk/government/uploads/system/uploads/attachment_data/file/721874/MBSBA_evidence_review.pdf</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Centre for Ageing Better, 2019. Raising the bar on strength and balance: the importance of community-based provision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10">
                  <a:extLst>
                    <a:ext uri="{A12FA001-AC4F-418D-AE19-62706E023703}">
                      <ahyp:hlinkClr xmlns:ahyp="http://schemas.microsoft.com/office/drawing/2018/hyperlinkcolor" val="tx"/>
                    </a:ext>
                  </a:extLst>
                </a:hlinkClick>
              </a:rPr>
              <a:t>https://www.ageing-better.org.uk/publications/raising-bar-strength-balance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E83E0-3B50-4288-B4D9-5D696376BB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35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Falls are events, fractures are the injury resulting from the event.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Caused by a number of inter-related risk factors.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Prevention= systematic reduction of risks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E83E0-3B50-4288-B4D9-5D696376BB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21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E83E0-3B50-4288-B4D9-5D696376BB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During the COVID pandemic NFPCG members worked on developing a variety of resources including:</a:t>
            </a:r>
          </a:p>
          <a:p>
            <a:r>
              <a:rPr lang="en-GB" sz="1200" dirty="0">
                <a:effectLst/>
                <a:latin typeface="Calibri" panose="020F0502020204030204" pitchFamily="34" charset="0"/>
                <a:ea typeface="Calibri" panose="020F0502020204030204" pitchFamily="34" charset="0"/>
              </a:rPr>
              <a:t>-</a:t>
            </a:r>
            <a:r>
              <a:rPr lang="en-GB" sz="1200" u="sng" dirty="0">
                <a:solidFill>
                  <a:srgbClr val="0563C1"/>
                </a:solidFill>
                <a:effectLst/>
                <a:latin typeface="Calibri" panose="020F0502020204030204" pitchFamily="34" charset="0"/>
                <a:ea typeface="Calibri" panose="020F0502020204030204" pitchFamily="34" charset="0"/>
                <a:hlinkClick r:id="rId3" action="ppaction://hlinkfile">
                  <a:extLst>
                    <a:ext uri="{A12FA001-AC4F-418D-AE19-62706E023703}">
                      <ahyp:hlinkClr xmlns:ahyp="http://schemas.microsoft.com/office/drawing/2018/hyperlinkcolor" val="tx"/>
                    </a:ext>
                  </a:extLst>
                </a:hlinkClick>
              </a:rPr>
              <a:t>Keeping Well at Home booklet</a:t>
            </a:r>
            <a:r>
              <a:rPr lang="en-GB" sz="1200" dirty="0">
                <a:effectLst/>
                <a:latin typeface="Calibri" panose="020F0502020204030204" pitchFamily="34" charset="0"/>
                <a:ea typeface="Calibri" panose="020F0502020204030204" pitchFamily="34" charset="0"/>
              </a:rPr>
              <a:t> (University of Manchester)</a:t>
            </a:r>
          </a:p>
          <a:p>
            <a:r>
              <a:rPr lang="en-GB" sz="1200" dirty="0">
                <a:effectLst/>
                <a:latin typeface="Calibri" panose="020F0502020204030204" pitchFamily="34" charset="0"/>
                <a:ea typeface="Calibri" panose="020F0502020204030204" pitchFamily="34" charset="0"/>
              </a:rPr>
              <a:t>-</a:t>
            </a:r>
            <a:r>
              <a:rPr lang="en-GB" sz="1200" u="sng" dirty="0">
                <a:solidFill>
                  <a:srgbClr val="0563C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Active at home booklet</a:t>
            </a:r>
            <a:r>
              <a:rPr lang="en-GB" sz="1200" dirty="0">
                <a:effectLst/>
                <a:latin typeface="Calibri" panose="020F0502020204030204" pitchFamily="34" charset="0"/>
                <a:ea typeface="Calibri" panose="020F0502020204030204" pitchFamily="34" charset="0"/>
              </a:rPr>
              <a:t> (PHE/ Sheffield Hallam University/ Sport England)</a:t>
            </a:r>
          </a:p>
          <a:p>
            <a:r>
              <a:rPr lang="en-GB" sz="1200" dirty="0">
                <a:effectLst/>
                <a:latin typeface="Calibri" panose="020F0502020204030204" pitchFamily="34" charset="0"/>
                <a:ea typeface="Calibri" panose="020F0502020204030204" pitchFamily="34" charset="0"/>
              </a:rPr>
              <a:t>-Home hazards checklist- worked with the Sussex Health and Care Partnership to develop a checklist for older people to help identify and address potential falls hazards in their homes </a:t>
            </a:r>
          </a:p>
          <a:p>
            <a:r>
              <a:rPr lang="en-GB" sz="1200" u="sng" dirty="0">
                <a:solidFill>
                  <a:srgbClr val="0563C1"/>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https://www.bgs.org.uk/resources/keeping-older-people-safe-and-well-at-home</a:t>
            </a:r>
            <a:endParaRPr lang="en-GB" sz="1200" dirty="0">
              <a:effectLst/>
              <a:latin typeface="Calibri" panose="020F0502020204030204" pitchFamily="34" charset="0"/>
              <a:ea typeface="Calibri" panose="020F0502020204030204" pitchFamily="34" charset="0"/>
            </a:endParaRPr>
          </a:p>
          <a:p>
            <a:pPr marL="0" lvl="0" indent="0">
              <a:lnSpc>
                <a:spcPct val="105000"/>
              </a:lnSpc>
              <a:spcAft>
                <a:spcPts val="800"/>
              </a:spcAft>
              <a:buFont typeface="+mj-lt"/>
              <a:buNone/>
            </a:pPr>
            <a:endParaRPr lang="en-GB" sz="1200" u="sng" dirty="0">
              <a:solidFill>
                <a:srgbClr val="0563C1"/>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endParaRPr>
          </a:p>
          <a:p>
            <a:pPr marL="0" lvl="0" indent="0">
              <a:lnSpc>
                <a:spcPct val="105000"/>
              </a:lnSpc>
              <a:spcAft>
                <a:spcPts val="800"/>
              </a:spcAft>
              <a:buFont typeface="+mj-lt"/>
              <a:buNone/>
            </a:pPr>
            <a:r>
              <a:rPr lang="en-GB" sz="1200" u="sng" dirty="0">
                <a:solidFill>
                  <a:srgbClr val="0563C1"/>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Blog</a:t>
            </a:r>
            <a:r>
              <a:rPr lang="en-GB" sz="1200" dirty="0">
                <a:effectLst/>
                <a:latin typeface="Calibri" panose="020F0502020204030204" pitchFamily="34" charset="0"/>
                <a:ea typeface="Calibri" panose="020F0502020204030204" pitchFamily="34" charset="0"/>
              </a:rPr>
              <a:t>,’ Are you ready for the autumn and winter’?</a:t>
            </a:r>
            <a:r>
              <a:rPr lang="en-GB" sz="1200" b="1" dirty="0">
                <a:effectLst/>
                <a:latin typeface="Calibri" panose="020F0502020204030204" pitchFamily="34" charset="0"/>
                <a:ea typeface="Times New Roman" panose="02020603050405020304" pitchFamily="18" charset="0"/>
                <a:cs typeface="Calibri" panose="020F0502020204030204" pitchFamily="34" charset="0"/>
              </a:rPr>
              <a:t> </a:t>
            </a:r>
            <a:r>
              <a:rPr lang="en-GB" sz="1200" b="0" dirty="0">
                <a:effectLst/>
                <a:latin typeface="Calibri" panose="020F0502020204030204" pitchFamily="34" charset="0"/>
                <a:ea typeface="Times New Roman" panose="02020603050405020304" pitchFamily="18" charset="0"/>
                <a:cs typeface="Calibri" panose="020F0502020204030204" pitchFamily="34" charset="0"/>
              </a:rPr>
              <a:t>Key questions for people providing and planning local falls prevention services during the time of COVID-19. </a:t>
            </a:r>
            <a:r>
              <a:rPr lang="en-GB" sz="1200" dirty="0">
                <a:effectLst/>
                <a:latin typeface="Calibri" panose="020F0502020204030204" pitchFamily="34" charset="0"/>
                <a:ea typeface="Times New Roman" panose="02020603050405020304" pitchFamily="18" charset="0"/>
                <a:cs typeface="Calibri" panose="020F0502020204030204" pitchFamily="34" charset="0"/>
              </a:rPr>
              <a:t>Published 13</a:t>
            </a:r>
            <a:r>
              <a:rPr lang="en-GB" sz="1200" baseline="30000" dirty="0">
                <a:effectLst/>
                <a:latin typeface="Calibri" panose="020F0502020204030204" pitchFamily="34" charset="0"/>
                <a:ea typeface="Times New Roman" panose="02020603050405020304" pitchFamily="18" charset="0"/>
                <a:cs typeface="Calibri" panose="020F0502020204030204" pitchFamily="34" charset="0"/>
              </a:rPr>
              <a:t>th</a:t>
            </a:r>
            <a:r>
              <a:rPr lang="en-GB" sz="1200" dirty="0">
                <a:effectLst/>
                <a:latin typeface="Calibri" panose="020F0502020204030204" pitchFamily="34" charset="0"/>
                <a:ea typeface="Times New Roman" panose="02020603050405020304" pitchFamily="18" charset="0"/>
                <a:cs typeface="Calibri" panose="020F0502020204030204" pitchFamily="34" charset="0"/>
              </a:rPr>
              <a:t> July 2020 on the BGS website</a:t>
            </a:r>
            <a:endParaRPr lang="en-GB" sz="1200"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5000"/>
              </a:lnSpc>
              <a:spcAft>
                <a:spcPts val="800"/>
              </a:spcAft>
              <a:buFont typeface="+mj-lt"/>
              <a:buNone/>
            </a:pPr>
            <a:r>
              <a:rPr lang="en-GB" sz="12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https://www.bgs.org.uk/blog/are-you-ready-for-the-autumn-and-winter</a:t>
            </a:r>
            <a:endParaRPr lang="en-GB" sz="12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05000"/>
              </a:lnSpc>
              <a:spcAft>
                <a:spcPts val="800"/>
              </a:spcAft>
              <a:buFont typeface="+mj-lt"/>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E83E0-3B50-4288-B4D9-5D696376BB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96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0" fontAlgn="base" latinLnBrk="0" hangingPunct="0">
              <a:lnSpc>
                <a:spcPct val="100000"/>
              </a:lnSpc>
              <a:spcBef>
                <a:spcPts val="1000"/>
              </a:spcBef>
              <a:spcAft>
                <a:spcPct val="0"/>
              </a:spcAft>
              <a:buClrTx/>
              <a:buSzPct val="80000"/>
              <a:buFont typeface="Wingdings 3" charset="2"/>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hlinkClick r:id="rId3">
                  <a:extLst>
                    <a:ext uri="{A12FA001-AC4F-418D-AE19-62706E023703}">
                      <ahyp:hlinkClr xmlns:ahyp="http://schemas.microsoft.com/office/drawing/2018/hyperlinkcolor" val="tx"/>
                    </a:ext>
                  </a:extLst>
                </a:hlinkClick>
              </a:rPr>
              <a:t>Strength &amp; Balance Quality Markers </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(published by PHE 29</a:t>
            </a:r>
            <a:r>
              <a:rPr kumimoji="0" lang="en-GB" sz="1800" b="0" i="0" u="none" strike="noStrike" kern="1200" cap="none" spc="0" normalizeH="0" baseline="30000" noProof="0" dirty="0">
                <a:ln>
                  <a:noFill/>
                </a:ln>
                <a:solidFill>
                  <a:prstClr val="black"/>
                </a:solidFill>
                <a:effectLst/>
                <a:uLnTx/>
                <a:uFillTx/>
                <a:latin typeface="Arial" pitchFamily="34" charset="0"/>
                <a:ea typeface="ヒラギノ角ゴ Pro W3" pitchFamily="84" charset="-128"/>
                <a:cs typeface="+mn-cs"/>
              </a:rPr>
              <a:t>th</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 July 2019)</a:t>
            </a:r>
          </a:p>
          <a:p>
            <a:pPr marL="342900" marR="0" lvl="0" indent="-342900" algn="l" defTabSz="457200" rtl="0" eaLnBrk="0" fontAlgn="base" latinLnBrk="0" hangingPunct="0">
              <a:lnSpc>
                <a:spcPct val="100000"/>
              </a:lnSpc>
              <a:spcBef>
                <a:spcPts val="1000"/>
              </a:spcBef>
              <a:spcAft>
                <a:spcPct val="0"/>
              </a:spcAft>
              <a:buClrTx/>
              <a:buSzPct val="80000"/>
              <a:buFont typeface="Wingdings 3" charset="2"/>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hlinkClick r:id="rId4">
                  <a:extLst>
                    <a:ext uri="{A12FA001-AC4F-418D-AE19-62706E023703}">
                      <ahyp:hlinkClr xmlns:ahyp="http://schemas.microsoft.com/office/drawing/2018/hyperlinkcolor" val="tx"/>
                    </a:ext>
                  </a:extLst>
                </a:hlinkClick>
              </a:rPr>
              <a:t>Raising the Bar on Strength &amp; Balance </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(published 2019, </a:t>
            </a:r>
            <a:r>
              <a:rPr kumimoji="0" lang="en-GB" sz="1800"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cs typeface="+mn-cs"/>
              </a:rPr>
              <a:t>CfAB</a:t>
            </a: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 UoM/Later Life Training)</a:t>
            </a:r>
          </a:p>
          <a:p>
            <a:pPr marL="342900" marR="0" lvl="0" indent="-342900" algn="l" defTabSz="457200" rtl="0" eaLnBrk="0" fontAlgn="base" latinLnBrk="0" hangingPunct="0">
              <a:lnSpc>
                <a:spcPct val="100000"/>
              </a:lnSpc>
              <a:spcBef>
                <a:spcPts val="1000"/>
              </a:spcBef>
              <a:spcAft>
                <a:spcPct val="0"/>
              </a:spcAft>
              <a:buClrTx/>
              <a:buSzPct val="80000"/>
              <a:buFont typeface="Wingdings 3" charset="2"/>
              <a:buChar char=""/>
              <a:tabLst/>
              <a:defRPr/>
            </a:pPr>
            <a:r>
              <a:rPr kumimoji="0" lang="en-GB" sz="17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The key single intervention for reducing rate of falls (</a:t>
            </a:r>
            <a:r>
              <a:rPr kumimoji="0" lang="en-GB" sz="17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hlinkClick r:id="rId5">
                  <a:extLst>
                    <a:ext uri="{A12FA001-AC4F-418D-AE19-62706E023703}">
                      <ahyp:hlinkClr xmlns:ahyp="http://schemas.microsoft.com/office/drawing/2018/hyperlinkcolor" val="tx"/>
                    </a:ext>
                  </a:extLst>
                </a:hlinkClick>
              </a:rPr>
              <a:t>Cochrane review </a:t>
            </a:r>
            <a:r>
              <a:rPr kumimoji="0" lang="en-GB" sz="17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2019)</a:t>
            </a:r>
            <a:endPar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Could extend the focus beyond physical activity (physios) and home safety (OTs) by making the link between feet footwear (podiatry), diet and nutrition (dieticians), vision (optometrists)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Case finding? or is it right care right time i.e. segmentation according to need with clear pathways relative to where person presents e.g. self directed/self mx, falls risk identified in contact with Healthcare professional, versus those who need specialist input from falls experts in community/health care, via FLS services etc</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457200" rtl="0" eaLnBrk="0" fontAlgn="base" latinLnBrk="0" hangingPunct="0">
              <a:lnSpc>
                <a:spcPct val="100000"/>
              </a:lnSpc>
              <a:spcBef>
                <a:spcPts val="1000"/>
              </a:spcBef>
              <a:spcAft>
                <a:spcPct val="0"/>
              </a:spcAft>
              <a:buClrTx/>
              <a:buSzPct val="80000"/>
              <a:buFont typeface="Wingdings 3" charset="2"/>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Falls Response Governance Framework, October 2020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https://aace.org.uk/resources/falls-response-governance-framework-for-nhs-ambulance-trusts/</a:t>
            </a:r>
          </a:p>
          <a:p>
            <a:pPr marL="0" marR="0" lvl="0" indent="0" algn="l" defTabSz="457200" rtl="0" eaLnBrk="0" fontAlgn="base" latinLnBrk="0" hangingPunct="0">
              <a:lnSpc>
                <a:spcPct val="100000"/>
              </a:lnSpc>
              <a:spcBef>
                <a:spcPts val="1000"/>
              </a:spcBef>
              <a:spcAft>
                <a:spcPct val="0"/>
              </a:spcAft>
              <a:buClrTx/>
              <a:buSzPct val="80000"/>
              <a:buFont typeface="Wingdings 3" charset="2"/>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endParaRPr>
          </a:p>
          <a:p>
            <a:pPr marL="342900" marR="0" lvl="0" indent="-342900" algn="l" defTabSz="457200" rtl="0" eaLnBrk="0" fontAlgn="base" latinLnBrk="0" hangingPunct="0">
              <a:lnSpc>
                <a:spcPct val="100000"/>
              </a:lnSpc>
              <a:spcBef>
                <a:spcPts val="1000"/>
              </a:spcBef>
              <a:spcAft>
                <a:spcPct val="0"/>
              </a:spcAft>
              <a:buClrTx/>
              <a:buSzPct val="80000"/>
              <a:buFont typeface="Wingdings 3" charset="2"/>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Falls prevention amongst older people using digital technologies during COVID-19 home isolation and physical distancing.  NIHR/ Healthy Ageing Research Group University of Manchester,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https://www.opfpru.nihr.ac.uk/covid-19-research/rr7-covid-19-technology-for-strength-and-balance/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5E83E0-3B50-4288-B4D9-5D696376BB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749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6.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userDrawn="1"/>
        </p:nvCxnSpPr>
        <p:spPr>
          <a:xfrm flipH="1" flipV="1">
            <a:off x="827584" y="0"/>
            <a:ext cx="2" cy="12216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hasCustomPrompt="1"/>
          </p:nvPr>
        </p:nvSpPr>
        <p:spPr>
          <a:xfrm>
            <a:off x="961256" y="0"/>
            <a:ext cx="5194921" cy="1005576"/>
          </a:xfrm>
          <a:prstGeom prst="rect">
            <a:avLst/>
          </a:prstGeom>
        </p:spPr>
        <p:txBody>
          <a:bodyPr vert="horz" lIns="0" tIns="0" rIns="0" bIns="0" anchor="b" anchorCtr="0"/>
          <a:lstStyle>
            <a:lvl1pPr algn="l">
              <a:lnSpc>
                <a:spcPct val="80000"/>
              </a:lnSpc>
              <a:defRPr sz="4000">
                <a:solidFill>
                  <a:srgbClr val="FFFFFF"/>
                </a:solidFill>
              </a:defRPr>
            </a:lvl1pPr>
          </a:lstStyle>
          <a:p>
            <a:pPr lvl="0"/>
            <a:r>
              <a:rPr lang="en-GB" dirty="0">
                <a:solidFill>
                  <a:schemeClr val="bg1"/>
                </a:solidFill>
              </a:rPr>
              <a:t>Title</a:t>
            </a:r>
            <a:endParaRPr lang="en-US" dirty="0"/>
          </a:p>
        </p:txBody>
      </p:sp>
      <p:sp>
        <p:nvSpPr>
          <p:cNvPr id="19" name="Text Placeholder 18"/>
          <p:cNvSpPr>
            <a:spLocks noGrp="1"/>
          </p:cNvSpPr>
          <p:nvPr>
            <p:ph type="body" sz="quarter" idx="10" hasCustomPrompt="1"/>
          </p:nvPr>
        </p:nvSpPr>
        <p:spPr>
          <a:xfrm>
            <a:off x="961256" y="1005576"/>
            <a:ext cx="5194920" cy="810090"/>
          </a:xfrm>
          <a:prstGeom prst="rect">
            <a:avLst/>
          </a:prstGeom>
        </p:spPr>
        <p:txBody>
          <a:bodyPr vert="horz" lIns="0" tIns="0" rIns="0" bIns="0"/>
          <a:lstStyle>
            <a:lvl1pPr marL="0" indent="0" algn="l">
              <a:spcBef>
                <a:spcPts val="0"/>
              </a:spcBef>
              <a:buNone/>
              <a:defRPr sz="2400">
                <a:solidFill>
                  <a:schemeClr val="bg1"/>
                </a:solidFill>
              </a:defRPr>
            </a:lvl1pPr>
          </a:lstStyle>
          <a:p>
            <a:pPr algn="l"/>
            <a:r>
              <a:rPr lang="en-GB" sz="2400" dirty="0">
                <a:solidFill>
                  <a:schemeClr val="bg1"/>
                </a:solidFill>
              </a:rPr>
              <a:t>Subtitle</a:t>
            </a:r>
          </a:p>
        </p:txBody>
      </p:sp>
    </p:spTree>
    <p:extLst>
      <p:ext uri="{BB962C8B-B14F-4D97-AF65-F5344CB8AC3E}">
        <p14:creationId xmlns:p14="http://schemas.microsoft.com/office/powerpoint/2010/main" val="36087366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1707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1800A00-91C4-4C41-82CA-31CA7AE7F155}"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2579366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800A00-91C4-4C41-82CA-31CA7AE7F155}"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7947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1800A00-91C4-4C41-82CA-31CA7AE7F155}"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1743609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1800A00-91C4-4C41-82CA-31CA7AE7F155}"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2788245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1800A00-91C4-4C41-82CA-31CA7AE7F155}"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657893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1800A00-91C4-4C41-82CA-31CA7AE7F155}"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328200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00A00-91C4-4C41-82CA-31CA7AE7F155}"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211001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1800A00-91C4-4C41-82CA-31CA7AE7F155}"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178630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1800A00-91C4-4C41-82CA-31CA7AE7F155}"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126717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11" name="Text Placeholder 18"/>
          <p:cNvSpPr>
            <a:spLocks noGrp="1"/>
          </p:cNvSpPr>
          <p:nvPr>
            <p:ph type="body" sz="quarter" idx="10" hasCustomPrompt="1"/>
          </p:nvPr>
        </p:nvSpPr>
        <p:spPr>
          <a:xfrm>
            <a:off x="961256" y="1005576"/>
            <a:ext cx="5194920" cy="324036"/>
          </a:xfrm>
          <a:prstGeom prst="rect">
            <a:avLst/>
          </a:prstGeom>
        </p:spPr>
        <p:txBody>
          <a:bodyPr vert="horz" lIns="0" tIns="0" rIns="0" bIns="0"/>
          <a:lstStyle>
            <a:lvl1pPr marL="0" indent="0" algn="l">
              <a:spcBef>
                <a:spcPts val="0"/>
              </a:spcBef>
              <a:buNone/>
              <a:defRPr sz="2400">
                <a:solidFill>
                  <a:schemeClr val="accent1"/>
                </a:solidFill>
              </a:defRPr>
            </a:lvl1pPr>
          </a:lstStyle>
          <a:p>
            <a:pPr algn="l"/>
            <a:r>
              <a:rPr lang="en-GB" sz="2500" dirty="0">
                <a:solidFill>
                  <a:srgbClr val="008AC4"/>
                </a:solidFill>
              </a:rPr>
              <a:t>Subtitle</a:t>
            </a:r>
          </a:p>
        </p:txBody>
      </p:sp>
      <p:sp>
        <p:nvSpPr>
          <p:cNvPr id="6" name="Content Placeholder 2"/>
          <p:cNvSpPr>
            <a:spLocks noGrp="1"/>
          </p:cNvSpPr>
          <p:nvPr>
            <p:ph sz="quarter" idx="12"/>
          </p:nvPr>
        </p:nvSpPr>
        <p:spPr>
          <a:xfrm>
            <a:off x="971601" y="1491631"/>
            <a:ext cx="5184576" cy="2646294"/>
          </a:xfrm>
          <a:prstGeom prst="rect">
            <a:avLst/>
          </a:prstGeom>
        </p:spPr>
        <p:txBody>
          <a:bodyPr vert="horz" lIns="0" tIns="0" rIns="0" bIns="0" numCol="1" spcCol="144000"/>
          <a:lstStyle>
            <a:lvl1pPr marL="342900" indent="-342900">
              <a:buSzPct val="100000"/>
              <a:buFontTx/>
              <a:buBlip>
                <a:blip r:embed="rId2"/>
              </a:buBlip>
              <a:defRPr sz="1400">
                <a:solidFill>
                  <a:schemeClr val="tx1"/>
                </a:solidFill>
              </a:defRPr>
            </a:lvl1pPr>
            <a:lvl2pPr>
              <a:buClr>
                <a:schemeClr val="tx1"/>
              </a:buClr>
              <a:defRPr sz="1400">
                <a:solidFill>
                  <a:schemeClr val="tx1"/>
                </a:solidFill>
              </a:defRPr>
            </a:lvl2pPr>
            <a:lvl3pP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8"/>
          <p:cNvSpPr>
            <a:spLocks noGrp="1"/>
          </p:cNvSpPr>
          <p:nvPr>
            <p:ph type="title" hasCustomPrompt="1"/>
          </p:nvPr>
        </p:nvSpPr>
        <p:spPr>
          <a:xfrm>
            <a:off x="961256" y="0"/>
            <a:ext cx="5194921" cy="1005576"/>
          </a:xfrm>
          <a:prstGeom prst="rect">
            <a:avLst/>
          </a:prstGeom>
          <a:noFill/>
        </p:spPr>
        <p:txBody>
          <a:bodyPr vert="horz" lIns="0" tIns="0" rIns="0" bIns="0" anchor="b" anchorCtr="0"/>
          <a:lstStyle>
            <a:lvl1pPr algn="l">
              <a:lnSpc>
                <a:spcPct val="80000"/>
              </a:lnSpc>
              <a:spcAft>
                <a:spcPts val="0"/>
              </a:spcAft>
              <a:defRPr sz="4000" u="none" strike="noStrike">
                <a:solidFill>
                  <a:schemeClr val="tx1"/>
                </a:solidFill>
              </a:defRPr>
            </a:lvl1pPr>
          </a:lstStyle>
          <a:p>
            <a:pPr lvl="0"/>
            <a:r>
              <a:rPr lang="en-GB" dirty="0"/>
              <a:t>Title</a:t>
            </a:r>
            <a:endParaRPr lang="en-US" dirty="0"/>
          </a:p>
        </p:txBody>
      </p:sp>
    </p:spTree>
    <p:extLst>
      <p:ext uri="{BB962C8B-B14F-4D97-AF65-F5344CB8AC3E}">
        <p14:creationId xmlns:p14="http://schemas.microsoft.com/office/powerpoint/2010/main" val="38038722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800A00-91C4-4C41-82CA-31CA7AE7F155}"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4222061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1800A00-91C4-4C41-82CA-31CA7AE7F155}"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B40A1-AB30-B141-9005-592D0640FC73}" type="slidenum">
              <a:rPr lang="en-US" smtClean="0"/>
              <a:t>‹#›</a:t>
            </a:fld>
            <a:endParaRPr lang="en-US"/>
          </a:p>
        </p:txBody>
      </p:sp>
    </p:spTree>
    <p:extLst>
      <p:ext uri="{BB962C8B-B14F-4D97-AF65-F5344CB8AC3E}">
        <p14:creationId xmlns:p14="http://schemas.microsoft.com/office/powerpoint/2010/main" val="3314858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userDrawn="1"/>
        </p:nvCxnSpPr>
        <p:spPr>
          <a:xfrm flipH="1" flipV="1">
            <a:off x="827584" y="0"/>
            <a:ext cx="2" cy="12216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hasCustomPrompt="1"/>
          </p:nvPr>
        </p:nvSpPr>
        <p:spPr>
          <a:xfrm>
            <a:off x="961256" y="0"/>
            <a:ext cx="5194921" cy="1005576"/>
          </a:xfrm>
          <a:prstGeom prst="rect">
            <a:avLst/>
          </a:prstGeom>
        </p:spPr>
        <p:txBody>
          <a:bodyPr vert="horz" lIns="0" tIns="0" rIns="0" bIns="0" anchor="b" anchorCtr="0"/>
          <a:lstStyle>
            <a:lvl1pPr algn="l">
              <a:lnSpc>
                <a:spcPct val="80000"/>
              </a:lnSpc>
              <a:defRPr sz="4000">
                <a:solidFill>
                  <a:srgbClr val="FFFFFF"/>
                </a:solidFill>
              </a:defRPr>
            </a:lvl1pPr>
          </a:lstStyle>
          <a:p>
            <a:pPr lvl="0"/>
            <a:r>
              <a:rPr lang="en-GB" dirty="0">
                <a:solidFill>
                  <a:schemeClr val="bg1"/>
                </a:solidFill>
              </a:rPr>
              <a:t>Title</a:t>
            </a:r>
            <a:endParaRPr lang="en-US" dirty="0"/>
          </a:p>
        </p:txBody>
      </p:sp>
      <p:sp>
        <p:nvSpPr>
          <p:cNvPr id="19" name="Text Placeholder 18"/>
          <p:cNvSpPr>
            <a:spLocks noGrp="1"/>
          </p:cNvSpPr>
          <p:nvPr>
            <p:ph type="body" sz="quarter" idx="10" hasCustomPrompt="1"/>
          </p:nvPr>
        </p:nvSpPr>
        <p:spPr>
          <a:xfrm>
            <a:off x="961256" y="1005576"/>
            <a:ext cx="5194920" cy="810090"/>
          </a:xfrm>
          <a:prstGeom prst="rect">
            <a:avLst/>
          </a:prstGeom>
        </p:spPr>
        <p:txBody>
          <a:bodyPr vert="horz" lIns="0" tIns="0" rIns="0" bIns="0"/>
          <a:lstStyle>
            <a:lvl1pPr marL="0" indent="0" algn="l">
              <a:spcBef>
                <a:spcPts val="0"/>
              </a:spcBef>
              <a:buNone/>
              <a:defRPr sz="2400">
                <a:solidFill>
                  <a:schemeClr val="bg1"/>
                </a:solidFill>
              </a:defRPr>
            </a:lvl1pPr>
          </a:lstStyle>
          <a:p>
            <a:pPr algn="l"/>
            <a:r>
              <a:rPr lang="en-GB" sz="2400" dirty="0">
                <a:solidFill>
                  <a:schemeClr val="bg1"/>
                </a:solidFill>
              </a:rPr>
              <a:t>Subtitle</a:t>
            </a:r>
          </a:p>
        </p:txBody>
      </p:sp>
    </p:spTree>
    <p:extLst>
      <p:ext uri="{BB962C8B-B14F-4D97-AF65-F5344CB8AC3E}">
        <p14:creationId xmlns:p14="http://schemas.microsoft.com/office/powerpoint/2010/main" val="32107818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37651" cy="51434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697781" y="1912252"/>
            <a:ext cx="6858000" cy="445507"/>
          </a:xfrm>
        </p:spPr>
        <p:txBody>
          <a:bodyPr anchor="t" anchorCtr="0">
            <a:spAutoFit/>
          </a:bodyPr>
          <a:lstStyle>
            <a:lvl1pPr algn="l">
              <a:defRPr sz="255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697781" y="3117165"/>
            <a:ext cx="6858000" cy="300082"/>
          </a:xfrm>
        </p:spPr>
        <p:txBody>
          <a:bodyPr>
            <a:spAutoFit/>
          </a:bodyPr>
          <a:lstStyle>
            <a:lvl1pPr marL="0" indent="0" algn="l">
              <a:buNone/>
              <a:defRPr sz="15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697706" y="4230443"/>
            <a:ext cx="3043238" cy="237757"/>
          </a:xfrm>
        </p:spPr>
        <p:txBody>
          <a:bodyPr anchor="b" anchorCtr="0">
            <a:sp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b="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006" y="407921"/>
            <a:ext cx="1221608" cy="792243"/>
          </a:xfrm>
          <a:prstGeom prst="rect">
            <a:avLst/>
          </a:prstGeom>
          <a:solidFill>
            <a:schemeClr val="bg1"/>
          </a:solidFill>
        </p:spPr>
      </p:pic>
    </p:spTree>
    <p:extLst>
      <p:ext uri="{BB962C8B-B14F-4D97-AF65-F5344CB8AC3E}">
        <p14:creationId xmlns:p14="http://schemas.microsoft.com/office/powerpoint/2010/main" val="2391167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270001" y="270001"/>
            <a:ext cx="8584622" cy="633629"/>
          </a:xfrm>
        </p:spPr>
        <p:txBody>
          <a:bodyPr anchor="t" anchorCtr="0">
            <a:normAutofit/>
          </a:bodyPr>
          <a:lstStyle>
            <a:lvl1pPr>
              <a:defRPr lang="en-GB" sz="24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270000" y="1080000"/>
            <a:ext cx="8584622" cy="3263504"/>
          </a:xfrm>
        </p:spPr>
        <p:txBody>
          <a:bodyPr/>
          <a:lstStyle>
            <a:lvl1pPr marL="0" indent="0">
              <a:spcBef>
                <a:spcPts val="0"/>
              </a:spcBef>
              <a:spcAft>
                <a:spcPts val="900"/>
              </a:spcAft>
              <a:buNone/>
              <a:defRPr lang="en-US" sz="1575" b="1" kern="1200" dirty="0">
                <a:solidFill>
                  <a:schemeClr val="tx1"/>
                </a:solidFill>
                <a:latin typeface="+mn-lt"/>
                <a:ea typeface="+mn-ea"/>
                <a:cs typeface="+mn-cs"/>
              </a:defRPr>
            </a:lvl1pPr>
            <a:lvl2pPr marL="0" indent="0">
              <a:spcBef>
                <a:spcPts val="0"/>
              </a:spcBef>
              <a:spcAft>
                <a:spcPts val="450"/>
              </a:spcAft>
              <a:buNone/>
              <a:defRPr lang="en-US" sz="1200" b="1" kern="1200" dirty="0">
                <a:solidFill>
                  <a:schemeClr val="tx1"/>
                </a:solidFill>
                <a:latin typeface="+mn-lt"/>
                <a:ea typeface="+mn-ea"/>
                <a:cs typeface="+mn-cs"/>
              </a:defRPr>
            </a:lvl2pPr>
            <a:lvl3pPr marL="0" indent="0">
              <a:lnSpc>
                <a:spcPct val="90000"/>
              </a:lnSpc>
              <a:spcBef>
                <a:spcPts val="0"/>
              </a:spcBef>
              <a:spcAft>
                <a:spcPts val="450"/>
              </a:spcAft>
              <a:buNone/>
              <a:defRPr lang="en-US" sz="1200" kern="1200" dirty="0">
                <a:solidFill>
                  <a:schemeClr val="tx1"/>
                </a:solidFill>
                <a:latin typeface="+mn-lt"/>
                <a:ea typeface="+mn-ea"/>
                <a:cs typeface="+mn-cs"/>
              </a:defRPr>
            </a:lvl3pPr>
            <a:lvl4pPr marL="0" indent="-171450">
              <a:defRPr lang="en-US" sz="1200" kern="1200" dirty="0">
                <a:solidFill>
                  <a:schemeClr val="tx1"/>
                </a:solidFill>
                <a:latin typeface="+mn-lt"/>
                <a:ea typeface="+mn-ea"/>
                <a:cs typeface="+mn-cs"/>
              </a:defRPr>
            </a:lvl4pPr>
            <a:lvl5pPr marL="345600" indent="-171450">
              <a:defRPr lang="en-GB" sz="1200" kern="1200" dirty="0">
                <a:solidFill>
                  <a:schemeClr val="tx1"/>
                </a:solidFill>
                <a:latin typeface="+mn-lt"/>
                <a:ea typeface="+mn-ea"/>
                <a:cs typeface="+mn-cs"/>
              </a:defRPr>
            </a:lvl5pPr>
          </a:lstStyle>
          <a:p>
            <a:pPr marL="0" lvl="0" indent="0" algn="l" defTabSz="685800" rtl="0" eaLnBrk="1" latinLnBrk="0" hangingPunct="1">
              <a:lnSpc>
                <a:spcPct val="90000"/>
              </a:lnSpc>
              <a:spcBef>
                <a:spcPts val="0"/>
              </a:spcBef>
              <a:spcAft>
                <a:spcPts val="900"/>
              </a:spcAft>
              <a:buFont typeface="Arial" panose="020B0604020202020204" pitchFamily="34" charset="0"/>
              <a:buNone/>
            </a:pPr>
            <a:r>
              <a:rPr lang="en-US" dirty="0"/>
              <a:t>Heading 1</a:t>
            </a:r>
          </a:p>
          <a:p>
            <a:pPr marL="0" lvl="1" indent="0" algn="l" defTabSz="685800" rtl="0" eaLnBrk="1" latinLnBrk="0" hangingPunct="1">
              <a:lnSpc>
                <a:spcPct val="90000"/>
              </a:lnSpc>
              <a:spcBef>
                <a:spcPts val="0"/>
              </a:spcBef>
              <a:spcAft>
                <a:spcPts val="450"/>
              </a:spcAft>
              <a:buFont typeface="Arial" panose="020B0604020202020204" pitchFamily="34" charset="0"/>
              <a:buNone/>
            </a:pPr>
            <a:r>
              <a:rPr lang="en-US" dirty="0"/>
              <a:t>Heading 2</a:t>
            </a:r>
          </a:p>
          <a:p>
            <a:pPr marL="0" lvl="2" indent="0" algn="l" defTabSz="685800" rtl="0" eaLnBrk="1" latinLnBrk="0" hangingPunct="1">
              <a:lnSpc>
                <a:spcPct val="90000"/>
              </a:lnSpc>
              <a:spcBef>
                <a:spcPts val="0"/>
              </a:spcBef>
              <a:spcAft>
                <a:spcPts val="450"/>
              </a:spcAft>
              <a:buFont typeface="Arial" panose="020B0604020202020204" pitchFamily="34" charset="0"/>
              <a:buNone/>
            </a:pPr>
            <a:r>
              <a:rPr lang="en-US" dirty="0"/>
              <a:t>Body copy</a:t>
            </a:r>
          </a:p>
          <a:p>
            <a:pPr marL="0" lvl="3" indent="-171450" algn="l" defTabSz="685800" rtl="0" eaLnBrk="1" latinLnBrk="0" hangingPunct="1">
              <a:lnSpc>
                <a:spcPct val="90000"/>
              </a:lnSpc>
              <a:spcBef>
                <a:spcPts val="375"/>
              </a:spcBef>
              <a:buFont typeface="Arial" panose="020B0604020202020204" pitchFamily="34" charset="0"/>
              <a:buChar char="•"/>
            </a:pPr>
            <a:r>
              <a:rPr lang="en-US" dirty="0"/>
              <a:t>Bullet</a:t>
            </a:r>
          </a:p>
          <a:p>
            <a:pPr marL="345600" lvl="4" indent="-171450" algn="l" defTabSz="685800" rtl="0" eaLnBrk="1" latinLnBrk="0" hangingPunct="1">
              <a:lnSpc>
                <a:spcPct val="90000"/>
              </a:lnSpc>
              <a:spcBef>
                <a:spcPts val="375"/>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83041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270001" y="270001"/>
            <a:ext cx="8584622" cy="633629"/>
          </a:xfrm>
        </p:spPr>
        <p:txBody>
          <a:bodyPr anchor="t" anchorCtr="0">
            <a:normAutofit/>
          </a:bodyPr>
          <a:lstStyle>
            <a:lvl1pPr>
              <a:defRPr lang="en-GB" sz="24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270000" y="1080000"/>
            <a:ext cx="8584622" cy="3263504"/>
          </a:xfrm>
        </p:spPr>
        <p:txBody>
          <a:bodyPr/>
          <a:lstStyle>
            <a:lvl1pPr marL="0" indent="0">
              <a:spcBef>
                <a:spcPts val="0"/>
              </a:spcBef>
              <a:spcAft>
                <a:spcPts val="900"/>
              </a:spcAft>
              <a:buNone/>
              <a:defRPr lang="en-US" sz="1575" b="1" kern="1200" dirty="0">
                <a:solidFill>
                  <a:schemeClr val="tx1"/>
                </a:solidFill>
                <a:latin typeface="+mn-lt"/>
                <a:ea typeface="+mn-ea"/>
                <a:cs typeface="+mn-cs"/>
              </a:defRPr>
            </a:lvl1pPr>
            <a:lvl2pPr marL="0" indent="0">
              <a:spcBef>
                <a:spcPts val="0"/>
              </a:spcBef>
              <a:spcAft>
                <a:spcPts val="450"/>
              </a:spcAft>
              <a:buNone/>
              <a:defRPr lang="en-US" sz="1200" b="1" kern="1200" dirty="0">
                <a:solidFill>
                  <a:schemeClr val="tx1"/>
                </a:solidFill>
                <a:latin typeface="+mn-lt"/>
                <a:ea typeface="+mn-ea"/>
                <a:cs typeface="+mn-cs"/>
              </a:defRPr>
            </a:lvl2pPr>
            <a:lvl3pPr marL="0" indent="0">
              <a:lnSpc>
                <a:spcPct val="90000"/>
              </a:lnSpc>
              <a:spcBef>
                <a:spcPts val="0"/>
              </a:spcBef>
              <a:spcAft>
                <a:spcPts val="450"/>
              </a:spcAft>
              <a:buNone/>
              <a:defRPr lang="en-US" sz="1200" kern="1200" dirty="0">
                <a:solidFill>
                  <a:schemeClr val="tx1"/>
                </a:solidFill>
                <a:latin typeface="+mn-lt"/>
                <a:ea typeface="+mn-ea"/>
                <a:cs typeface="+mn-cs"/>
              </a:defRPr>
            </a:lvl3pPr>
            <a:lvl4pPr marL="0" indent="-171450">
              <a:defRPr lang="en-US" sz="1200" kern="1200" dirty="0">
                <a:solidFill>
                  <a:schemeClr val="tx1"/>
                </a:solidFill>
                <a:latin typeface="+mn-lt"/>
                <a:ea typeface="+mn-ea"/>
                <a:cs typeface="+mn-cs"/>
              </a:defRPr>
            </a:lvl4pPr>
            <a:lvl5pPr marL="345600" indent="-171450">
              <a:defRPr lang="en-GB" sz="1200" kern="1200" dirty="0">
                <a:solidFill>
                  <a:schemeClr val="tx1"/>
                </a:solidFill>
                <a:latin typeface="+mn-lt"/>
                <a:ea typeface="+mn-ea"/>
                <a:cs typeface="+mn-cs"/>
              </a:defRPr>
            </a:lvl5pPr>
          </a:lstStyle>
          <a:p>
            <a:pPr marL="0" lvl="0" indent="0" algn="l" defTabSz="685800" rtl="0" eaLnBrk="1" latinLnBrk="0" hangingPunct="1">
              <a:lnSpc>
                <a:spcPct val="90000"/>
              </a:lnSpc>
              <a:spcBef>
                <a:spcPts val="0"/>
              </a:spcBef>
              <a:spcAft>
                <a:spcPts val="900"/>
              </a:spcAft>
              <a:buFont typeface="Arial" panose="020B0604020202020204" pitchFamily="34" charset="0"/>
              <a:buNone/>
            </a:pPr>
            <a:r>
              <a:rPr lang="en-US" dirty="0"/>
              <a:t>Heading 1</a:t>
            </a:r>
          </a:p>
          <a:p>
            <a:pPr marL="0" lvl="1" indent="0" algn="l" defTabSz="685800" rtl="0" eaLnBrk="1" latinLnBrk="0" hangingPunct="1">
              <a:lnSpc>
                <a:spcPct val="90000"/>
              </a:lnSpc>
              <a:spcBef>
                <a:spcPts val="0"/>
              </a:spcBef>
              <a:spcAft>
                <a:spcPts val="450"/>
              </a:spcAft>
              <a:buFont typeface="Arial" panose="020B0604020202020204" pitchFamily="34" charset="0"/>
              <a:buNone/>
            </a:pPr>
            <a:r>
              <a:rPr lang="en-US" dirty="0"/>
              <a:t>Heading 2</a:t>
            </a:r>
          </a:p>
          <a:p>
            <a:pPr marL="0" lvl="2" indent="0" algn="l" defTabSz="685800" rtl="0" eaLnBrk="1" latinLnBrk="0" hangingPunct="1">
              <a:lnSpc>
                <a:spcPct val="90000"/>
              </a:lnSpc>
              <a:spcBef>
                <a:spcPts val="0"/>
              </a:spcBef>
              <a:spcAft>
                <a:spcPts val="450"/>
              </a:spcAft>
              <a:buFont typeface="Arial" panose="020B0604020202020204" pitchFamily="34" charset="0"/>
              <a:buNone/>
            </a:pPr>
            <a:r>
              <a:rPr lang="en-US" dirty="0"/>
              <a:t>Body copy</a:t>
            </a:r>
          </a:p>
          <a:p>
            <a:pPr marL="0" lvl="3" indent="-171450" algn="l" defTabSz="685800" rtl="0" eaLnBrk="1" latinLnBrk="0" hangingPunct="1">
              <a:lnSpc>
                <a:spcPct val="90000"/>
              </a:lnSpc>
              <a:spcBef>
                <a:spcPts val="375"/>
              </a:spcBef>
              <a:buFont typeface="Arial" panose="020B0604020202020204" pitchFamily="34" charset="0"/>
              <a:buChar char="•"/>
            </a:pPr>
            <a:r>
              <a:rPr lang="en-US" dirty="0"/>
              <a:t>Bullet</a:t>
            </a:r>
          </a:p>
          <a:p>
            <a:pPr marL="345600" lvl="4" indent="-171450" algn="l" defTabSz="685800" rtl="0" eaLnBrk="1" latinLnBrk="0" hangingPunct="1">
              <a:lnSpc>
                <a:spcPct val="90000"/>
              </a:lnSpc>
              <a:spcBef>
                <a:spcPts val="375"/>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751585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37651" cy="51434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623888" y="1940395"/>
            <a:ext cx="7886700" cy="466281"/>
          </a:xfrm>
        </p:spPr>
        <p:txBody>
          <a:bodyPr anchor="t" anchorCtr="0">
            <a:spAutoFit/>
          </a:bodyPr>
          <a:lstStyle>
            <a:lvl1pPr>
              <a:defRPr sz="27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623888" y="2842455"/>
            <a:ext cx="7886700" cy="300082"/>
          </a:xfrm>
        </p:spPr>
        <p:txBody>
          <a:bodyPr>
            <a:spAutoFit/>
          </a:bodyPr>
          <a:lstStyle>
            <a:lvl1pPr marL="0" indent="0">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438012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911304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681470" y="676061"/>
            <a:ext cx="7804439" cy="445507"/>
          </a:xfrm>
        </p:spPr>
        <p:txBody>
          <a:bodyPr>
            <a:spAutoFit/>
          </a:bodyPr>
          <a:lstStyle>
            <a:lvl1pPr marL="0" indent="0">
              <a:buNone/>
              <a:defRPr sz="255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407671" y="415003"/>
            <a:ext cx="8321582" cy="4042697"/>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67500" bIns="67500" rtlCol="0" anchor="t" anchorCtr="0"/>
          <a:lstStyle/>
          <a:p>
            <a:endParaRPr lang="en-GB" sz="1350" dirty="0">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Tree>
    <p:extLst>
      <p:ext uri="{BB962C8B-B14F-4D97-AF65-F5344CB8AC3E}">
        <p14:creationId xmlns:p14="http://schemas.microsoft.com/office/powerpoint/2010/main" val="290317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270000" y="1080000"/>
            <a:ext cx="4185000" cy="3533564"/>
          </a:xfrm>
        </p:spPr>
        <p:txBody>
          <a:bodyPr/>
          <a:lstStyle>
            <a:lvl1pPr marL="0" indent="0" algn="l" defTabSz="685800" rtl="0" eaLnBrk="1" latinLnBrk="0" hangingPunct="1">
              <a:lnSpc>
                <a:spcPct val="90000"/>
              </a:lnSpc>
              <a:spcBef>
                <a:spcPts val="0"/>
              </a:spcBef>
              <a:spcAft>
                <a:spcPts val="900"/>
              </a:spcAft>
              <a:buFont typeface="Arial" panose="020B0604020202020204" pitchFamily="34" charset="0"/>
              <a:buNone/>
              <a:defRPr/>
            </a:lvl1pPr>
            <a:lvl2pPr>
              <a:defRPr lang="en-US" sz="1200" b="1" kern="1200" dirty="0" smtClean="0">
                <a:solidFill>
                  <a:schemeClr val="tx1"/>
                </a:solidFill>
                <a:latin typeface="+mn-lt"/>
                <a:ea typeface="+mn-ea"/>
                <a:cs typeface="+mn-cs"/>
              </a:defRPr>
            </a:lvl2pPr>
            <a:lvl3pPr marL="0" indent="0" algn="l" defTabSz="685800" rtl="0" eaLnBrk="1" latinLnBrk="0" hangingPunct="1">
              <a:lnSpc>
                <a:spcPct val="90000"/>
              </a:lnSpc>
              <a:spcBef>
                <a:spcPts val="0"/>
              </a:spcBef>
              <a:spcAft>
                <a:spcPts val="450"/>
              </a:spcAft>
              <a:buFont typeface="Arial" panose="020B0604020202020204" pitchFamily="34" charset="0"/>
              <a:buNone/>
              <a:defRPr/>
            </a:lvl3pPr>
            <a:lvl4pPr marL="0" indent="-171450" algn="l" defTabSz="685800" rtl="0" eaLnBrk="1" latinLnBrk="0" hangingPunct="1">
              <a:lnSpc>
                <a:spcPct val="90000"/>
              </a:lnSpc>
              <a:spcBef>
                <a:spcPts val="375"/>
              </a:spcBef>
              <a:buFont typeface="Arial" panose="020B0604020202020204" pitchFamily="34" charset="0"/>
              <a:buChar char="•"/>
              <a:defRPr/>
            </a:lvl4pPr>
            <a:lvl5pPr marL="345600" indent="-171450" algn="l" defTabSz="685800" rtl="0" eaLnBrk="1" latinLnBrk="0" hangingPunct="1">
              <a:lnSpc>
                <a:spcPct val="90000"/>
              </a:lnSpc>
              <a:spcBef>
                <a:spcPts val="375"/>
              </a:spcBef>
              <a:buFont typeface="Arial" panose="020B0604020202020204" pitchFamily="34" charset="0"/>
              <a:buChar char="•"/>
              <a:defRPr/>
            </a:lvl5pPr>
          </a:lstStyle>
          <a:p>
            <a:pPr marL="0" lvl="0" indent="0" algn="l" defTabSz="685800" rtl="0" eaLnBrk="1" latinLnBrk="0" hangingPunct="1">
              <a:lnSpc>
                <a:spcPct val="90000"/>
              </a:lnSpc>
              <a:spcBef>
                <a:spcPts val="0"/>
              </a:spcBef>
              <a:spcAft>
                <a:spcPts val="900"/>
              </a:spcAft>
              <a:buFont typeface="Arial" panose="020B0604020202020204" pitchFamily="34" charset="0"/>
              <a:buNone/>
            </a:pPr>
            <a:r>
              <a:rPr lang="en-US" dirty="0"/>
              <a:t>Heading 1</a:t>
            </a:r>
          </a:p>
          <a:p>
            <a:pPr marL="0" lvl="1" indent="0" algn="l" defTabSz="685800" rtl="0" eaLnBrk="1" latinLnBrk="0" hangingPunct="1">
              <a:lnSpc>
                <a:spcPct val="90000"/>
              </a:lnSpc>
              <a:spcBef>
                <a:spcPts val="0"/>
              </a:spcBef>
              <a:spcAft>
                <a:spcPts val="450"/>
              </a:spcAft>
              <a:buFont typeface="Arial" panose="020B0604020202020204" pitchFamily="34" charset="0"/>
              <a:buNone/>
            </a:pPr>
            <a:r>
              <a:rPr lang="en-US" dirty="0"/>
              <a:t>Heading 2</a:t>
            </a:r>
          </a:p>
          <a:p>
            <a:pPr marL="0" lvl="2" indent="0" algn="l" defTabSz="685800" rtl="0" eaLnBrk="1" latinLnBrk="0" hangingPunct="1">
              <a:lnSpc>
                <a:spcPct val="90000"/>
              </a:lnSpc>
              <a:spcBef>
                <a:spcPts val="0"/>
              </a:spcBef>
              <a:spcAft>
                <a:spcPts val="450"/>
              </a:spcAft>
              <a:buFont typeface="Arial" panose="020B0604020202020204" pitchFamily="34" charset="0"/>
              <a:buNone/>
            </a:pPr>
            <a:r>
              <a:rPr lang="en-US" dirty="0"/>
              <a:t>Body copy</a:t>
            </a:r>
          </a:p>
          <a:p>
            <a:pPr marL="0" lvl="3" indent="-171450" algn="l" defTabSz="685800" rtl="0" eaLnBrk="1" latinLnBrk="0" hangingPunct="1">
              <a:lnSpc>
                <a:spcPct val="90000"/>
              </a:lnSpc>
              <a:spcBef>
                <a:spcPts val="375"/>
              </a:spcBef>
              <a:buFont typeface="Arial" panose="020B0604020202020204" pitchFamily="34" charset="0"/>
              <a:buChar char="•"/>
            </a:pPr>
            <a:r>
              <a:rPr lang="en-US" dirty="0"/>
              <a:t>Bullet</a:t>
            </a:r>
          </a:p>
          <a:p>
            <a:pPr marL="345600" lvl="4" indent="-171450" algn="l" defTabSz="685800" rtl="0" eaLnBrk="1" latinLnBrk="0" hangingPunct="1">
              <a:lnSpc>
                <a:spcPct val="90000"/>
              </a:lnSpc>
              <a:spcBef>
                <a:spcPts val="375"/>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4668054" y="1080000"/>
            <a:ext cx="4185000" cy="3533564"/>
          </a:xfrm>
        </p:spPr>
        <p:txBody>
          <a:bodyPr/>
          <a:lstStyle>
            <a:lvl1pPr marL="0" indent="0" algn="l" defTabSz="685800" rtl="0" eaLnBrk="1" latinLnBrk="0" hangingPunct="1">
              <a:lnSpc>
                <a:spcPct val="90000"/>
              </a:lnSpc>
              <a:spcBef>
                <a:spcPts val="0"/>
              </a:spcBef>
              <a:spcAft>
                <a:spcPts val="900"/>
              </a:spcAft>
              <a:buFont typeface="Arial" panose="020B0604020202020204" pitchFamily="34" charset="0"/>
              <a:buNone/>
              <a:defRPr/>
            </a:lvl1pPr>
            <a:lvl2pPr>
              <a:defRPr lang="en-US" sz="1200" b="1" kern="1200" dirty="0" smtClean="0">
                <a:solidFill>
                  <a:schemeClr val="tx1"/>
                </a:solidFill>
                <a:latin typeface="+mn-lt"/>
                <a:ea typeface="+mn-ea"/>
                <a:cs typeface="+mn-cs"/>
              </a:defRPr>
            </a:lvl2pPr>
            <a:lvl3pPr marL="0" indent="0" algn="l" defTabSz="685800" rtl="0" eaLnBrk="1" latinLnBrk="0" hangingPunct="1">
              <a:lnSpc>
                <a:spcPct val="90000"/>
              </a:lnSpc>
              <a:spcBef>
                <a:spcPts val="0"/>
              </a:spcBef>
              <a:spcAft>
                <a:spcPts val="450"/>
              </a:spcAft>
              <a:buFont typeface="Arial" panose="020B0604020202020204" pitchFamily="34" charset="0"/>
              <a:buNone/>
              <a:defRPr/>
            </a:lvl3pPr>
            <a:lvl4pPr marL="0" indent="-171450" algn="l" defTabSz="685800" rtl="0" eaLnBrk="1" latinLnBrk="0" hangingPunct="1">
              <a:lnSpc>
                <a:spcPct val="90000"/>
              </a:lnSpc>
              <a:spcBef>
                <a:spcPts val="375"/>
              </a:spcBef>
              <a:buFont typeface="Arial" panose="020B0604020202020204" pitchFamily="34" charset="0"/>
              <a:buChar char="•"/>
              <a:defRPr/>
            </a:lvl4pPr>
            <a:lvl5pPr marL="345600" indent="-171450" algn="l" defTabSz="685800" rtl="0" eaLnBrk="1" latinLnBrk="0" hangingPunct="1">
              <a:lnSpc>
                <a:spcPct val="90000"/>
              </a:lnSpc>
              <a:spcBef>
                <a:spcPts val="375"/>
              </a:spcBef>
              <a:buFont typeface="Arial" panose="020B0604020202020204" pitchFamily="34" charset="0"/>
              <a:buChar char="•"/>
              <a:defRPr/>
            </a:lvl5pPr>
          </a:lstStyle>
          <a:p>
            <a:pPr marL="0" lvl="0" indent="0" algn="l" defTabSz="685800" rtl="0" eaLnBrk="1" latinLnBrk="0" hangingPunct="1">
              <a:lnSpc>
                <a:spcPct val="90000"/>
              </a:lnSpc>
              <a:spcBef>
                <a:spcPts val="0"/>
              </a:spcBef>
              <a:spcAft>
                <a:spcPts val="900"/>
              </a:spcAft>
              <a:buFont typeface="Arial" panose="020B0604020202020204" pitchFamily="34" charset="0"/>
              <a:buNone/>
            </a:pPr>
            <a:r>
              <a:rPr lang="en-US" dirty="0"/>
              <a:t>Heading 1</a:t>
            </a:r>
          </a:p>
          <a:p>
            <a:pPr marL="0" lvl="1" indent="0" algn="l" defTabSz="685800" rtl="0" eaLnBrk="1" latinLnBrk="0" hangingPunct="1">
              <a:lnSpc>
                <a:spcPct val="90000"/>
              </a:lnSpc>
              <a:spcBef>
                <a:spcPts val="0"/>
              </a:spcBef>
              <a:spcAft>
                <a:spcPts val="450"/>
              </a:spcAft>
              <a:buFont typeface="Arial" panose="020B0604020202020204" pitchFamily="34" charset="0"/>
              <a:buNone/>
            </a:pPr>
            <a:r>
              <a:rPr lang="en-US" dirty="0"/>
              <a:t>Heading 2</a:t>
            </a:r>
          </a:p>
          <a:p>
            <a:pPr marL="0" lvl="2" indent="0" algn="l" defTabSz="685800" rtl="0" eaLnBrk="1" latinLnBrk="0" hangingPunct="1">
              <a:lnSpc>
                <a:spcPct val="90000"/>
              </a:lnSpc>
              <a:spcBef>
                <a:spcPts val="0"/>
              </a:spcBef>
              <a:spcAft>
                <a:spcPts val="450"/>
              </a:spcAft>
              <a:buFont typeface="Arial" panose="020B0604020202020204" pitchFamily="34" charset="0"/>
              <a:buNone/>
            </a:pPr>
            <a:r>
              <a:rPr lang="en-US" dirty="0"/>
              <a:t>Body copy</a:t>
            </a:r>
          </a:p>
          <a:p>
            <a:pPr marL="0" lvl="3" indent="-171450" algn="l" defTabSz="685800" rtl="0" eaLnBrk="1" latinLnBrk="0" hangingPunct="1">
              <a:lnSpc>
                <a:spcPct val="90000"/>
              </a:lnSpc>
              <a:spcBef>
                <a:spcPts val="375"/>
              </a:spcBef>
              <a:buFont typeface="Arial" panose="020B0604020202020204" pitchFamily="34" charset="0"/>
              <a:buChar char="•"/>
            </a:pPr>
            <a:r>
              <a:rPr lang="en-US" dirty="0"/>
              <a:t>Bullet</a:t>
            </a:r>
          </a:p>
          <a:p>
            <a:pPr marL="345600" lvl="4" indent="-171450" algn="l" defTabSz="685800" rtl="0" eaLnBrk="1" latinLnBrk="0" hangingPunct="1">
              <a:lnSpc>
                <a:spcPct val="90000"/>
              </a:lnSpc>
              <a:spcBef>
                <a:spcPts val="375"/>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Tree>
    <p:extLst>
      <p:ext uri="{BB962C8B-B14F-4D97-AF65-F5344CB8AC3E}">
        <p14:creationId xmlns:p14="http://schemas.microsoft.com/office/powerpoint/2010/main" val="2688215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270000" y="270000"/>
            <a:ext cx="8583054" cy="424732"/>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276386" y="1080000"/>
            <a:ext cx="4185000" cy="617934"/>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276386" y="1485000"/>
            <a:ext cx="4185000" cy="2976164"/>
          </a:xfrm>
        </p:spPr>
        <p:txBody>
          <a:bodyPr/>
          <a:lstStyle>
            <a:lvl1pPr marL="0" indent="0" algn="l" defTabSz="685800" rtl="0" eaLnBrk="1" latinLnBrk="0" hangingPunct="1">
              <a:lnSpc>
                <a:spcPct val="90000"/>
              </a:lnSpc>
              <a:spcBef>
                <a:spcPts val="0"/>
              </a:spcBef>
              <a:spcAft>
                <a:spcPts val="900"/>
              </a:spcAft>
              <a:buFont typeface="Arial" panose="020B0604020202020204" pitchFamily="34" charset="0"/>
              <a:buNone/>
              <a:defRPr/>
            </a:lvl1pPr>
            <a:lvl2pPr marL="0" indent="0" algn="l" defTabSz="685800" rtl="0" eaLnBrk="1" latinLnBrk="0" hangingPunct="1">
              <a:lnSpc>
                <a:spcPct val="90000"/>
              </a:lnSpc>
              <a:spcBef>
                <a:spcPts val="0"/>
              </a:spcBef>
              <a:spcAft>
                <a:spcPts val="450"/>
              </a:spcAft>
              <a:buFont typeface="Arial" panose="020B0604020202020204" pitchFamily="34" charset="0"/>
              <a:buNone/>
              <a:defRPr/>
            </a:lvl2pPr>
            <a:lvl3pPr marL="0" indent="0" algn="l" defTabSz="685800" rtl="0" eaLnBrk="1" latinLnBrk="0" hangingPunct="1">
              <a:lnSpc>
                <a:spcPct val="90000"/>
              </a:lnSpc>
              <a:spcBef>
                <a:spcPts val="0"/>
              </a:spcBef>
              <a:spcAft>
                <a:spcPts val="450"/>
              </a:spcAft>
              <a:buFont typeface="Arial" panose="020B0604020202020204" pitchFamily="34" charset="0"/>
              <a:buNone/>
              <a:defRPr/>
            </a:lvl3pPr>
            <a:lvl4pPr marL="0" indent="-171450" algn="l" defTabSz="685800" rtl="0" eaLnBrk="1" latinLnBrk="0" hangingPunct="1">
              <a:lnSpc>
                <a:spcPct val="90000"/>
              </a:lnSpc>
              <a:spcBef>
                <a:spcPts val="375"/>
              </a:spcBef>
              <a:buFont typeface="Arial" panose="020B0604020202020204" pitchFamily="34" charset="0"/>
              <a:buChar char="•"/>
              <a:defRPr/>
            </a:lvl4pPr>
            <a:lvl5pPr marL="345600" indent="-171450" algn="l" defTabSz="685800" rtl="0" eaLnBrk="1" latinLnBrk="0" hangingPunct="1">
              <a:lnSpc>
                <a:spcPct val="90000"/>
              </a:lnSpc>
              <a:spcBef>
                <a:spcPts val="375"/>
              </a:spcBef>
              <a:buFont typeface="Arial" panose="020B0604020202020204" pitchFamily="34" charset="0"/>
              <a:buChar char="•"/>
              <a:defRPr/>
            </a:lvl5pPr>
          </a:lstStyle>
          <a:p>
            <a:pPr marL="0" lvl="0" indent="0" algn="l" defTabSz="685800" rtl="0" eaLnBrk="1" latinLnBrk="0" hangingPunct="1">
              <a:lnSpc>
                <a:spcPct val="90000"/>
              </a:lnSpc>
              <a:spcBef>
                <a:spcPts val="0"/>
              </a:spcBef>
              <a:spcAft>
                <a:spcPts val="900"/>
              </a:spcAft>
              <a:buFont typeface="Arial" panose="020B0604020202020204" pitchFamily="34" charset="0"/>
              <a:buNone/>
            </a:pPr>
            <a:r>
              <a:rPr lang="en-US" dirty="0"/>
              <a:t>Heading 1</a:t>
            </a:r>
          </a:p>
          <a:p>
            <a:pPr marL="0" lvl="1" indent="0" algn="l" defTabSz="685800" rtl="0" eaLnBrk="1" latinLnBrk="0" hangingPunct="1">
              <a:lnSpc>
                <a:spcPct val="90000"/>
              </a:lnSpc>
              <a:spcBef>
                <a:spcPts val="0"/>
              </a:spcBef>
              <a:spcAft>
                <a:spcPts val="450"/>
              </a:spcAft>
              <a:buFont typeface="Arial" panose="020B0604020202020204" pitchFamily="34" charset="0"/>
              <a:buNone/>
            </a:pPr>
            <a:r>
              <a:rPr lang="en-US" dirty="0"/>
              <a:t>Heading 2</a:t>
            </a:r>
          </a:p>
          <a:p>
            <a:pPr marL="0" lvl="2" indent="0" algn="l" defTabSz="685800" rtl="0" eaLnBrk="1" latinLnBrk="0" hangingPunct="1">
              <a:lnSpc>
                <a:spcPct val="90000"/>
              </a:lnSpc>
              <a:spcBef>
                <a:spcPts val="0"/>
              </a:spcBef>
              <a:spcAft>
                <a:spcPts val="450"/>
              </a:spcAft>
              <a:buFont typeface="Arial" panose="020B0604020202020204" pitchFamily="34" charset="0"/>
              <a:buNone/>
            </a:pPr>
            <a:r>
              <a:rPr lang="en-US" dirty="0"/>
              <a:t>Body copy</a:t>
            </a:r>
          </a:p>
          <a:p>
            <a:pPr marL="0" lvl="3" indent="-171450" algn="l" defTabSz="685800" rtl="0" eaLnBrk="1" latinLnBrk="0" hangingPunct="1">
              <a:lnSpc>
                <a:spcPct val="90000"/>
              </a:lnSpc>
              <a:spcBef>
                <a:spcPts val="375"/>
              </a:spcBef>
              <a:buFont typeface="Arial" panose="020B0604020202020204" pitchFamily="34" charset="0"/>
              <a:buChar char="•"/>
            </a:pPr>
            <a:r>
              <a:rPr lang="en-US" dirty="0"/>
              <a:t>Bullet</a:t>
            </a:r>
          </a:p>
          <a:p>
            <a:pPr marL="345600" lvl="4" indent="-171450" algn="l" defTabSz="685800" rtl="0" eaLnBrk="1" latinLnBrk="0" hangingPunct="1">
              <a:lnSpc>
                <a:spcPct val="90000"/>
              </a:lnSpc>
              <a:spcBef>
                <a:spcPts val="375"/>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4668054" y="1080000"/>
            <a:ext cx="4185000" cy="617934"/>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4668054" y="1485000"/>
            <a:ext cx="4185000" cy="2976164"/>
          </a:xfrm>
        </p:spPr>
        <p:txBody>
          <a:bodyPr/>
          <a:lstStyle>
            <a:lvl1pPr marL="0" indent="0" algn="l" defTabSz="685800" rtl="0" eaLnBrk="1" latinLnBrk="0" hangingPunct="1">
              <a:lnSpc>
                <a:spcPct val="90000"/>
              </a:lnSpc>
              <a:spcBef>
                <a:spcPts val="0"/>
              </a:spcBef>
              <a:spcAft>
                <a:spcPts val="900"/>
              </a:spcAft>
              <a:buFont typeface="Arial" panose="020B0604020202020204" pitchFamily="34" charset="0"/>
              <a:buNone/>
              <a:defRPr/>
            </a:lvl1pPr>
            <a:lvl2pPr marL="0" indent="0" algn="l" defTabSz="685800" rtl="0" eaLnBrk="1" latinLnBrk="0" hangingPunct="1">
              <a:lnSpc>
                <a:spcPct val="90000"/>
              </a:lnSpc>
              <a:spcBef>
                <a:spcPts val="0"/>
              </a:spcBef>
              <a:spcAft>
                <a:spcPts val="450"/>
              </a:spcAft>
              <a:buFont typeface="Arial" panose="020B0604020202020204" pitchFamily="34" charset="0"/>
              <a:buNone/>
              <a:defRPr/>
            </a:lvl2pPr>
            <a:lvl3pPr marL="0" indent="0" algn="l" defTabSz="685800" rtl="0" eaLnBrk="1" latinLnBrk="0" hangingPunct="1">
              <a:lnSpc>
                <a:spcPct val="90000"/>
              </a:lnSpc>
              <a:spcBef>
                <a:spcPts val="0"/>
              </a:spcBef>
              <a:spcAft>
                <a:spcPts val="450"/>
              </a:spcAft>
              <a:buFont typeface="Arial" panose="020B0604020202020204" pitchFamily="34" charset="0"/>
              <a:buNone/>
              <a:defRPr/>
            </a:lvl3pPr>
            <a:lvl4pPr marL="0" indent="-171450" algn="l" defTabSz="685800" rtl="0" eaLnBrk="1" latinLnBrk="0" hangingPunct="1">
              <a:lnSpc>
                <a:spcPct val="90000"/>
              </a:lnSpc>
              <a:spcBef>
                <a:spcPts val="375"/>
              </a:spcBef>
              <a:buFont typeface="Arial" panose="020B0604020202020204" pitchFamily="34" charset="0"/>
              <a:buChar char="•"/>
              <a:defRPr/>
            </a:lvl4pPr>
            <a:lvl5pPr marL="345600" indent="-171450" algn="l" defTabSz="685800" rtl="0" eaLnBrk="1" latinLnBrk="0" hangingPunct="1">
              <a:lnSpc>
                <a:spcPct val="90000"/>
              </a:lnSpc>
              <a:spcBef>
                <a:spcPts val="375"/>
              </a:spcBef>
              <a:buFont typeface="Arial" panose="020B0604020202020204" pitchFamily="34" charset="0"/>
              <a:buChar char="•"/>
              <a:defRPr/>
            </a:lvl5pPr>
          </a:lstStyle>
          <a:p>
            <a:pPr marL="0" lvl="0" indent="0" algn="l" defTabSz="685800" rtl="0" eaLnBrk="1" latinLnBrk="0" hangingPunct="1">
              <a:lnSpc>
                <a:spcPct val="90000"/>
              </a:lnSpc>
              <a:spcBef>
                <a:spcPts val="0"/>
              </a:spcBef>
              <a:spcAft>
                <a:spcPts val="900"/>
              </a:spcAft>
              <a:buFont typeface="Arial" panose="020B0604020202020204" pitchFamily="34" charset="0"/>
              <a:buNone/>
            </a:pPr>
            <a:r>
              <a:rPr lang="en-US" dirty="0"/>
              <a:t>Heading 1</a:t>
            </a:r>
          </a:p>
          <a:p>
            <a:pPr marL="0" lvl="1" indent="0" algn="l" defTabSz="685800" rtl="0" eaLnBrk="1" latinLnBrk="0" hangingPunct="1">
              <a:lnSpc>
                <a:spcPct val="90000"/>
              </a:lnSpc>
              <a:spcBef>
                <a:spcPts val="0"/>
              </a:spcBef>
              <a:spcAft>
                <a:spcPts val="450"/>
              </a:spcAft>
              <a:buFont typeface="Arial" panose="020B0604020202020204" pitchFamily="34" charset="0"/>
              <a:buNone/>
            </a:pPr>
            <a:r>
              <a:rPr lang="en-US" dirty="0"/>
              <a:t>Heading 2</a:t>
            </a:r>
          </a:p>
          <a:p>
            <a:pPr marL="0" lvl="2" indent="0" algn="l" defTabSz="685800" rtl="0" eaLnBrk="1" latinLnBrk="0" hangingPunct="1">
              <a:lnSpc>
                <a:spcPct val="90000"/>
              </a:lnSpc>
              <a:spcBef>
                <a:spcPts val="0"/>
              </a:spcBef>
              <a:spcAft>
                <a:spcPts val="450"/>
              </a:spcAft>
              <a:buFont typeface="Arial" panose="020B0604020202020204" pitchFamily="34" charset="0"/>
              <a:buNone/>
            </a:pPr>
            <a:r>
              <a:rPr lang="en-US" dirty="0"/>
              <a:t>Body copy</a:t>
            </a:r>
          </a:p>
          <a:p>
            <a:pPr marL="0" lvl="3" indent="-171450" algn="l" defTabSz="685800" rtl="0" eaLnBrk="1" latinLnBrk="0" hangingPunct="1">
              <a:lnSpc>
                <a:spcPct val="90000"/>
              </a:lnSpc>
              <a:spcBef>
                <a:spcPts val="375"/>
              </a:spcBef>
              <a:buFont typeface="Arial" panose="020B0604020202020204" pitchFamily="34" charset="0"/>
              <a:buChar char="•"/>
            </a:pPr>
            <a:r>
              <a:rPr lang="en-US" dirty="0"/>
              <a:t>Bullet</a:t>
            </a:r>
          </a:p>
          <a:p>
            <a:pPr marL="345600" lvl="4" indent="-171450" algn="l" defTabSz="685800" rtl="0" eaLnBrk="1" latinLnBrk="0" hangingPunct="1">
              <a:lnSpc>
                <a:spcPct val="90000"/>
              </a:lnSpc>
              <a:spcBef>
                <a:spcPts val="375"/>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Tree>
    <p:extLst>
      <p:ext uri="{BB962C8B-B14F-4D97-AF65-F5344CB8AC3E}">
        <p14:creationId xmlns:p14="http://schemas.microsoft.com/office/powerpoint/2010/main" val="313249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9" name="Text Placeholder 18"/>
          <p:cNvSpPr>
            <a:spLocks noGrp="1"/>
          </p:cNvSpPr>
          <p:nvPr>
            <p:ph type="body" sz="quarter" idx="10" hasCustomPrompt="1"/>
          </p:nvPr>
        </p:nvSpPr>
        <p:spPr>
          <a:xfrm>
            <a:off x="961256" y="1005576"/>
            <a:ext cx="5194920" cy="324036"/>
          </a:xfrm>
          <a:prstGeom prst="rect">
            <a:avLst/>
          </a:prstGeom>
        </p:spPr>
        <p:txBody>
          <a:bodyPr vert="horz" lIns="0" tIns="0" rIns="0" bIns="0"/>
          <a:lstStyle>
            <a:lvl1pPr marL="0" indent="0" algn="l">
              <a:spcBef>
                <a:spcPts val="0"/>
              </a:spcBef>
              <a:buNone/>
              <a:defRPr sz="2400">
                <a:solidFill>
                  <a:schemeClr val="accent1"/>
                </a:solidFill>
              </a:defRPr>
            </a:lvl1pPr>
          </a:lstStyle>
          <a:p>
            <a:pPr algn="l"/>
            <a:r>
              <a:rPr lang="en-GB" sz="2500" dirty="0">
                <a:solidFill>
                  <a:srgbClr val="008AC4"/>
                </a:solidFill>
              </a:rPr>
              <a:t>Subtitle</a:t>
            </a:r>
          </a:p>
        </p:txBody>
      </p:sp>
      <p:sp>
        <p:nvSpPr>
          <p:cNvPr id="5" name="Content Placeholder 2"/>
          <p:cNvSpPr>
            <a:spLocks noGrp="1"/>
          </p:cNvSpPr>
          <p:nvPr>
            <p:ph sz="quarter" idx="12"/>
          </p:nvPr>
        </p:nvSpPr>
        <p:spPr>
          <a:xfrm>
            <a:off x="971601" y="1491631"/>
            <a:ext cx="7560839" cy="2538282"/>
          </a:xfrm>
          <a:prstGeom prst="rect">
            <a:avLst/>
          </a:prstGeom>
        </p:spPr>
        <p:txBody>
          <a:bodyPr vert="horz" lIns="0" tIns="0" rIns="0" bIns="0" numCol="2" spcCol="144000"/>
          <a:lstStyle>
            <a:lvl1pPr marL="342900" indent="-342900">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8"/>
          <p:cNvSpPr>
            <a:spLocks noGrp="1"/>
          </p:cNvSpPr>
          <p:nvPr>
            <p:ph type="title" hasCustomPrompt="1"/>
          </p:nvPr>
        </p:nvSpPr>
        <p:spPr>
          <a:xfrm>
            <a:off x="961256" y="0"/>
            <a:ext cx="5194921" cy="1005576"/>
          </a:xfrm>
          <a:prstGeom prst="rect">
            <a:avLst/>
          </a:prstGeom>
          <a:noFill/>
        </p:spPr>
        <p:txBody>
          <a:bodyPr vert="horz" lIns="0" tIns="0" rIns="0" bIns="0" anchor="b" anchorCtr="0"/>
          <a:lstStyle>
            <a:lvl1pPr algn="l">
              <a:lnSpc>
                <a:spcPct val="80000"/>
              </a:lnSpc>
              <a:spcAft>
                <a:spcPts val="0"/>
              </a:spcAft>
              <a:defRPr sz="4000" u="none" strike="noStrike">
                <a:solidFill>
                  <a:schemeClr val="tx1"/>
                </a:solidFill>
              </a:defRPr>
            </a:lvl1pPr>
          </a:lstStyle>
          <a:p>
            <a:pPr lvl="0"/>
            <a:r>
              <a:rPr lang="en-GB" dirty="0"/>
              <a:t>Title</a:t>
            </a:r>
            <a:endParaRPr lang="en-US" dirty="0"/>
          </a:p>
        </p:txBody>
      </p:sp>
    </p:spTree>
    <p:extLst>
      <p:ext uri="{BB962C8B-B14F-4D97-AF65-F5344CB8AC3E}">
        <p14:creationId xmlns:p14="http://schemas.microsoft.com/office/powerpoint/2010/main" val="24400212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Tree>
    <p:extLst>
      <p:ext uri="{BB962C8B-B14F-4D97-AF65-F5344CB8AC3E}">
        <p14:creationId xmlns:p14="http://schemas.microsoft.com/office/powerpoint/2010/main" val="1715911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Tree>
    <p:extLst>
      <p:ext uri="{BB962C8B-B14F-4D97-AF65-F5344CB8AC3E}">
        <p14:creationId xmlns:p14="http://schemas.microsoft.com/office/powerpoint/2010/main" val="2359053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629841" y="785920"/>
            <a:ext cx="2949178" cy="75713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Tree>
    <p:extLst>
      <p:ext uri="{BB962C8B-B14F-4D97-AF65-F5344CB8AC3E}">
        <p14:creationId xmlns:p14="http://schemas.microsoft.com/office/powerpoint/2010/main" val="1960092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629841" y="785920"/>
            <a:ext cx="2949178" cy="75713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Tree>
    <p:extLst>
      <p:ext uri="{BB962C8B-B14F-4D97-AF65-F5344CB8AC3E}">
        <p14:creationId xmlns:p14="http://schemas.microsoft.com/office/powerpoint/2010/main" val="2563413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Tree>
    <p:extLst>
      <p:ext uri="{BB962C8B-B14F-4D97-AF65-F5344CB8AC3E}">
        <p14:creationId xmlns:p14="http://schemas.microsoft.com/office/powerpoint/2010/main" val="3639355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7653" cy="51434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7989052" y="273844"/>
            <a:ext cx="526298"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153" y="4838716"/>
            <a:ext cx="2900963" cy="190291"/>
          </a:xfrm>
          <a:prstGeom prst="rect">
            <a:avLst/>
          </a:prstGeom>
          <a:solidFill>
            <a:schemeClr val="bg1"/>
          </a:solidFill>
        </p:spPr>
      </p:pic>
    </p:spTree>
    <p:extLst>
      <p:ext uri="{BB962C8B-B14F-4D97-AF65-F5344CB8AC3E}">
        <p14:creationId xmlns:p14="http://schemas.microsoft.com/office/powerpoint/2010/main" val="764166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999544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391887" y="1503452"/>
            <a:ext cx="8254090" cy="3180692"/>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0" cap="none" spc="0" baseline="0" dirty="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5838116" y="943548"/>
            <a:ext cx="371475" cy="185738"/>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8283284" y="4818831"/>
            <a:ext cx="569769" cy="273847"/>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1886" y="271878"/>
            <a:ext cx="1439133" cy="933313"/>
          </a:xfrm>
          <a:prstGeom prst="rect">
            <a:avLst/>
          </a:prstGeom>
          <a:solidFill>
            <a:srgbClr val="FFFBEB"/>
          </a:solidFill>
        </p:spPr>
      </p:pic>
    </p:spTree>
    <p:extLst>
      <p:ext uri="{BB962C8B-B14F-4D97-AF65-F5344CB8AC3E}">
        <p14:creationId xmlns:p14="http://schemas.microsoft.com/office/powerpoint/2010/main" val="286900467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4639622"/>
            <a:ext cx="9143997" cy="503878"/>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290" y="4775088"/>
            <a:ext cx="3870961" cy="253919"/>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268429" y="903630"/>
            <a:ext cx="8584625" cy="3489179"/>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267894" y="177643"/>
            <a:ext cx="8585599" cy="67865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7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4247799" y="4767264"/>
            <a:ext cx="3870962" cy="273847"/>
          </a:xfrm>
          <a:prstGeom prst="rect">
            <a:avLst/>
          </a:prstGeom>
        </p:spPr>
        <p:txBody>
          <a:bodyPr/>
          <a:lstStyle>
            <a:lvl1pPr algn="r">
              <a:defRPr/>
            </a:lvl1pPr>
          </a:lstStyle>
          <a:p>
            <a:pPr lvl="0"/>
            <a:endParaRPr lang="en-GB" dirty="0"/>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8283284" y="4767264"/>
            <a:ext cx="569769" cy="273847"/>
          </a:xfrm>
          <a:prstGeom prst="rect">
            <a:avLst/>
          </a:prstGeom>
        </p:spPr>
        <p:txBody>
          <a:bodyPr/>
          <a:lstStyle>
            <a:lvl1pPr>
              <a:defRPr/>
            </a:lvl1pPr>
          </a:lstStyle>
          <a:p>
            <a:pPr lvl="0"/>
            <a:fld id="{C8077943-3D51-438C-8FB7-BEE503748A1B}" type="slidenum">
              <a:t>‹#›</a:t>
            </a:fld>
            <a:endParaRPr lang="en-GB" dirty="0"/>
          </a:p>
        </p:txBody>
      </p:sp>
    </p:spTree>
    <p:extLst>
      <p:ext uri="{BB962C8B-B14F-4D97-AF65-F5344CB8AC3E}">
        <p14:creationId xmlns:p14="http://schemas.microsoft.com/office/powerpoint/2010/main" val="3112835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444954" y="404127"/>
            <a:ext cx="8254090" cy="416343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778855" y="2152363"/>
            <a:ext cx="6557963" cy="41938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700" b="1" i="0" u="none" strike="noStrike" cap="none" spc="0" baseline="0">
                <a:solidFill>
                  <a:srgbClr val="000000"/>
                </a:solidFill>
                <a:uFillTx/>
                <a:latin typeface="Arial" pitchFamily="34"/>
                <a:cs typeface="Arial" pitchFamily="34"/>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778855" y="2788141"/>
            <a:ext cx="6557963" cy="41938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290" y="4775088"/>
            <a:ext cx="3870961" cy="253919"/>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4247799" y="4767264"/>
            <a:ext cx="3870962" cy="273847"/>
          </a:xfrm>
          <a:prstGeom prst="rect">
            <a:avLst/>
          </a:prstGeom>
        </p:spPr>
        <p:txBody>
          <a:bodyPr/>
          <a:lstStyle>
            <a:lvl1pPr algn="r">
              <a:defRPr/>
            </a:lvl1pPr>
          </a:lstStyle>
          <a:p>
            <a:pPr lvl="0"/>
            <a:endParaRPr lang="en-GB" dirty="0"/>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8283284" y="4818831"/>
            <a:ext cx="569769" cy="273847"/>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21033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ontent">
    <p:spTree>
      <p:nvGrpSpPr>
        <p:cNvPr id="1" name=""/>
        <p:cNvGrpSpPr/>
        <p:nvPr/>
      </p:nvGrpSpPr>
      <p:grpSpPr>
        <a:xfrm>
          <a:off x="0" y="0"/>
          <a:ext cx="0" cy="0"/>
          <a:chOff x="0" y="0"/>
          <a:chExt cx="0" cy="0"/>
        </a:xfrm>
      </p:grpSpPr>
      <p:sp>
        <p:nvSpPr>
          <p:cNvPr id="3" name="Text Placeholder 18"/>
          <p:cNvSpPr>
            <a:spLocks noGrp="1"/>
          </p:cNvSpPr>
          <p:nvPr>
            <p:ph type="body" sz="quarter" idx="10" hasCustomPrompt="1"/>
          </p:nvPr>
        </p:nvSpPr>
        <p:spPr>
          <a:xfrm>
            <a:off x="961256" y="1005576"/>
            <a:ext cx="5194920" cy="324036"/>
          </a:xfrm>
          <a:prstGeom prst="rect">
            <a:avLst/>
          </a:prstGeom>
        </p:spPr>
        <p:txBody>
          <a:bodyPr vert="horz" lIns="0" tIns="0" rIns="0" bIns="0"/>
          <a:lstStyle>
            <a:lvl1pPr marL="0" indent="0" algn="l">
              <a:spcBef>
                <a:spcPts val="0"/>
              </a:spcBef>
              <a:buNone/>
              <a:defRPr sz="2400">
                <a:solidFill>
                  <a:schemeClr val="accent1"/>
                </a:solidFill>
              </a:defRPr>
            </a:lvl1pPr>
          </a:lstStyle>
          <a:p>
            <a:pPr algn="l"/>
            <a:r>
              <a:rPr lang="en-GB" sz="2500" dirty="0">
                <a:solidFill>
                  <a:srgbClr val="008AC4"/>
                </a:solidFill>
              </a:rPr>
              <a:t>Subtitle</a:t>
            </a:r>
          </a:p>
        </p:txBody>
      </p:sp>
      <p:sp>
        <p:nvSpPr>
          <p:cNvPr id="4" name="Content Placeholder 2"/>
          <p:cNvSpPr>
            <a:spLocks noGrp="1"/>
          </p:cNvSpPr>
          <p:nvPr>
            <p:ph sz="quarter" idx="12"/>
          </p:nvPr>
        </p:nvSpPr>
        <p:spPr>
          <a:xfrm>
            <a:off x="971601" y="1491631"/>
            <a:ext cx="7560839" cy="2538282"/>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8"/>
          <p:cNvSpPr>
            <a:spLocks noGrp="1"/>
          </p:cNvSpPr>
          <p:nvPr>
            <p:ph type="title" hasCustomPrompt="1"/>
          </p:nvPr>
        </p:nvSpPr>
        <p:spPr>
          <a:xfrm>
            <a:off x="961256" y="0"/>
            <a:ext cx="5194921" cy="1005576"/>
          </a:xfrm>
          <a:prstGeom prst="rect">
            <a:avLst/>
          </a:prstGeom>
          <a:noFill/>
        </p:spPr>
        <p:txBody>
          <a:bodyPr vert="horz" lIns="0" tIns="0" rIns="0" bIns="0" anchor="b" anchorCtr="0"/>
          <a:lstStyle>
            <a:lvl1pPr algn="l">
              <a:lnSpc>
                <a:spcPct val="80000"/>
              </a:lnSpc>
              <a:spcAft>
                <a:spcPts val="0"/>
              </a:spcAft>
              <a:defRPr sz="4000" u="none" strike="noStrike">
                <a:solidFill>
                  <a:schemeClr val="tx1"/>
                </a:solidFill>
              </a:defRPr>
            </a:lvl1pPr>
          </a:lstStyle>
          <a:p>
            <a:pPr lvl="0"/>
            <a:r>
              <a:rPr lang="en-GB" dirty="0"/>
              <a:t>Title</a:t>
            </a:r>
            <a:endParaRPr lang="en-US" dirty="0"/>
          </a:p>
        </p:txBody>
      </p:sp>
    </p:spTree>
    <p:extLst>
      <p:ext uri="{BB962C8B-B14F-4D97-AF65-F5344CB8AC3E}">
        <p14:creationId xmlns:p14="http://schemas.microsoft.com/office/powerpoint/2010/main" val="26165307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4639622"/>
            <a:ext cx="9143997" cy="503878"/>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303679" y="324452"/>
            <a:ext cx="8562110" cy="406581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4247799" y="4767264"/>
            <a:ext cx="3870962" cy="273847"/>
          </a:xfrm>
          <a:prstGeom prst="rect">
            <a:avLst/>
          </a:prstGeom>
        </p:spPr>
        <p:txBody>
          <a:bodyPr/>
          <a:lstStyle>
            <a:lvl1pPr algn="r">
              <a:defRPr/>
            </a:lvl1pPr>
          </a:lstStyle>
          <a:p>
            <a:pPr lvl="0"/>
            <a:endParaRPr lang="en-GB" dirty="0"/>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8283284" y="4767264"/>
            <a:ext cx="569769" cy="273847"/>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681470" y="676061"/>
            <a:ext cx="7804439" cy="445507"/>
          </a:xfrm>
        </p:spPr>
        <p:txBody>
          <a:bodyPr>
            <a:spAutoFit/>
          </a:bodyPr>
          <a:lstStyle>
            <a:lvl1pPr marL="0" indent="0">
              <a:buNone/>
              <a:defRPr sz="255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Large text page</a:t>
            </a:r>
          </a:p>
        </p:txBody>
      </p:sp>
    </p:spTree>
    <p:extLst>
      <p:ext uri="{BB962C8B-B14F-4D97-AF65-F5344CB8AC3E}">
        <p14:creationId xmlns:p14="http://schemas.microsoft.com/office/powerpoint/2010/main" val="742671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86" y="271878"/>
            <a:ext cx="1439133" cy="933313"/>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391887" y="1570035"/>
            <a:ext cx="8254090" cy="3180692"/>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783430" y="1877618"/>
            <a:ext cx="6923487" cy="694132"/>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783430" y="2746732"/>
            <a:ext cx="6923487" cy="694132"/>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783430" y="3615846"/>
            <a:ext cx="6923487" cy="694132"/>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35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6218635" y="449214"/>
            <a:ext cx="985730" cy="920825"/>
          </a:xfrm>
          <a:prstGeom prst="rect">
            <a:avLst/>
          </a:prstGeom>
        </p:spPr>
      </p:pic>
    </p:spTree>
    <p:extLst>
      <p:ext uri="{BB962C8B-B14F-4D97-AF65-F5344CB8AC3E}">
        <p14:creationId xmlns:p14="http://schemas.microsoft.com/office/powerpoint/2010/main" val="113720058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1941466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732042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1626126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917E8E-52DB-46AC-B36E-B9D1DEE3C678}"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2275791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17E8E-52DB-46AC-B36E-B9D1DEE3C678}" type="datetimeFigureOut">
              <a:rPr lang="en-GB" smtClean="0"/>
              <a:t>16/12/2021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1076170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917E8E-52DB-46AC-B36E-B9D1DEE3C678}" type="datetimeFigureOut">
              <a:rPr lang="en-GB" smtClean="0"/>
              <a:t>16/12/2021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28438706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17E8E-52DB-46AC-B36E-B9D1DEE3C678}" type="datetimeFigureOut">
              <a:rPr lang="en-GB" smtClean="0"/>
              <a:t>16/12/2021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479948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917E8E-52DB-46AC-B36E-B9D1DEE3C678}"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243990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picture box">
    <p:spTree>
      <p:nvGrpSpPr>
        <p:cNvPr id="1" name=""/>
        <p:cNvGrpSpPr/>
        <p:nvPr/>
      </p:nvGrpSpPr>
      <p:grpSpPr>
        <a:xfrm>
          <a:off x="0" y="0"/>
          <a:ext cx="0" cy="0"/>
          <a:chOff x="0" y="0"/>
          <a:chExt cx="0" cy="0"/>
        </a:xfrm>
      </p:grpSpPr>
      <p:sp>
        <p:nvSpPr>
          <p:cNvPr id="11" name="Text Placeholder 18"/>
          <p:cNvSpPr>
            <a:spLocks noGrp="1"/>
          </p:cNvSpPr>
          <p:nvPr>
            <p:ph type="body" sz="quarter" idx="10" hasCustomPrompt="1"/>
          </p:nvPr>
        </p:nvSpPr>
        <p:spPr>
          <a:xfrm>
            <a:off x="961256" y="1005576"/>
            <a:ext cx="5194920" cy="324036"/>
          </a:xfrm>
          <a:prstGeom prst="rect">
            <a:avLst/>
          </a:prstGeom>
        </p:spPr>
        <p:txBody>
          <a:bodyPr vert="horz" lIns="0" tIns="0" rIns="0" bIns="0"/>
          <a:lstStyle>
            <a:lvl1pPr marL="0" indent="0" algn="l">
              <a:spcBef>
                <a:spcPts val="0"/>
              </a:spcBef>
              <a:buNone/>
              <a:defRPr sz="2400">
                <a:solidFill>
                  <a:schemeClr val="accent1"/>
                </a:solidFill>
              </a:defRPr>
            </a:lvl1pPr>
          </a:lstStyle>
          <a:p>
            <a:pPr algn="l"/>
            <a:r>
              <a:rPr lang="en-GB" sz="2500" dirty="0">
                <a:solidFill>
                  <a:srgbClr val="008AC4"/>
                </a:solidFill>
              </a:rPr>
              <a:t>Subtitle</a:t>
            </a:r>
          </a:p>
        </p:txBody>
      </p:sp>
      <p:sp>
        <p:nvSpPr>
          <p:cNvPr id="5" name="Content Placeholder 2"/>
          <p:cNvSpPr>
            <a:spLocks noGrp="1"/>
          </p:cNvSpPr>
          <p:nvPr>
            <p:ph sz="quarter" idx="12"/>
          </p:nvPr>
        </p:nvSpPr>
        <p:spPr>
          <a:xfrm>
            <a:off x="971601" y="1491630"/>
            <a:ext cx="5184576" cy="2969419"/>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3"/>
          </p:nvPr>
        </p:nvSpPr>
        <p:spPr>
          <a:xfrm>
            <a:off x="6588126" y="1491631"/>
            <a:ext cx="2016125" cy="1458515"/>
          </a:xfrm>
          <a:prstGeom prst="rect">
            <a:avLst/>
          </a:prstGeom>
        </p:spPr>
        <p:txBody>
          <a:bodyPr vert="horz"/>
          <a:lstStyle>
            <a:lvl1pPr marL="0" indent="0">
              <a:buNone/>
              <a:defRPr sz="1400">
                <a:solidFill>
                  <a:schemeClr val="tx2"/>
                </a:solidFill>
              </a:defRPr>
            </a:lvl1pPr>
          </a:lstStyle>
          <a:p>
            <a:r>
              <a:rPr lang="en-US"/>
              <a:t>Click icon to add picture</a:t>
            </a:r>
            <a:endParaRPr lang="en-US" dirty="0"/>
          </a:p>
        </p:txBody>
      </p:sp>
      <p:sp>
        <p:nvSpPr>
          <p:cNvPr id="8" name="Title 8"/>
          <p:cNvSpPr>
            <a:spLocks noGrp="1"/>
          </p:cNvSpPr>
          <p:nvPr>
            <p:ph type="title" hasCustomPrompt="1"/>
          </p:nvPr>
        </p:nvSpPr>
        <p:spPr>
          <a:xfrm>
            <a:off x="961256" y="0"/>
            <a:ext cx="5194921" cy="1005576"/>
          </a:xfrm>
          <a:prstGeom prst="rect">
            <a:avLst/>
          </a:prstGeom>
          <a:noFill/>
        </p:spPr>
        <p:txBody>
          <a:bodyPr vert="horz" lIns="0" tIns="0" rIns="0" bIns="0" anchor="b" anchorCtr="0"/>
          <a:lstStyle>
            <a:lvl1pPr algn="l">
              <a:lnSpc>
                <a:spcPct val="80000"/>
              </a:lnSpc>
              <a:spcAft>
                <a:spcPts val="0"/>
              </a:spcAft>
              <a:defRPr sz="4000" u="none" strike="noStrike">
                <a:solidFill>
                  <a:schemeClr val="tx1"/>
                </a:solidFill>
              </a:defRPr>
            </a:lvl1pPr>
          </a:lstStyle>
          <a:p>
            <a:pPr lvl="0"/>
            <a:r>
              <a:rPr lang="en-GB" dirty="0"/>
              <a:t>Title</a:t>
            </a:r>
            <a:endParaRPr lang="en-US" dirty="0"/>
          </a:p>
        </p:txBody>
      </p:sp>
    </p:spTree>
    <p:extLst>
      <p:ext uri="{BB962C8B-B14F-4D97-AF65-F5344CB8AC3E}">
        <p14:creationId xmlns:p14="http://schemas.microsoft.com/office/powerpoint/2010/main" val="29853577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917E8E-52DB-46AC-B36E-B9D1DEE3C678}"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21947138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3484850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597759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3471368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7644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25945597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4081997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17E8E-52DB-46AC-B36E-B9D1DEE3C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2CD11-9AF0-49CD-9A3C-643F900FA0A2}" type="slidenum">
              <a:rPr lang="en-GB" smtClean="0"/>
              <a:t>‹#›</a:t>
            </a:fld>
            <a:endParaRPr lang="en-GB"/>
          </a:p>
        </p:txBody>
      </p:sp>
    </p:spTree>
    <p:extLst>
      <p:ext uri="{BB962C8B-B14F-4D97-AF65-F5344CB8AC3E}">
        <p14:creationId xmlns:p14="http://schemas.microsoft.com/office/powerpoint/2010/main" val="2397553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78E6-5D7A-4F3E-82F8-D12CE63A46C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9ABFCF0-6BF4-4635-957C-14013EFD23C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17D4A9-88BC-4FFE-9BC4-10354B022D7B}"/>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5" name="Footer Placeholder 4">
            <a:extLst>
              <a:ext uri="{FF2B5EF4-FFF2-40B4-BE49-F238E27FC236}">
                <a16:creationId xmlns:a16="http://schemas.microsoft.com/office/drawing/2014/main" id="{4350D78B-686F-495A-A589-8563AB2BD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2223D-CD3A-424D-A885-999B1FC816A3}"/>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20903412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1B2C-9BD9-472D-A576-8D1D37ACC0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7FF56A-265A-4009-ABFC-401C99A877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A0B0E-ED18-47D7-84C5-16954DA7693A}"/>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5" name="Footer Placeholder 4">
            <a:extLst>
              <a:ext uri="{FF2B5EF4-FFF2-40B4-BE49-F238E27FC236}">
                <a16:creationId xmlns:a16="http://schemas.microsoft.com/office/drawing/2014/main" id="{77632C47-AFD2-4BF0-8221-ACC9C7B815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727100-C24E-4A08-A4D3-3BD2DCF754ED}"/>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370189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sp>
        <p:nvSpPr>
          <p:cNvPr id="9" name="Text Placeholder 18"/>
          <p:cNvSpPr>
            <a:spLocks noGrp="1"/>
          </p:cNvSpPr>
          <p:nvPr>
            <p:ph type="body" sz="quarter" idx="10" hasCustomPrompt="1"/>
          </p:nvPr>
        </p:nvSpPr>
        <p:spPr>
          <a:xfrm>
            <a:off x="961256" y="1005576"/>
            <a:ext cx="5194920" cy="324036"/>
          </a:xfrm>
          <a:prstGeom prst="rect">
            <a:avLst/>
          </a:prstGeom>
        </p:spPr>
        <p:txBody>
          <a:bodyPr vert="horz" lIns="0" tIns="0" rIns="0" bIns="0"/>
          <a:lstStyle>
            <a:lvl1pPr marL="0" indent="0" algn="l">
              <a:spcBef>
                <a:spcPts val="0"/>
              </a:spcBef>
              <a:buNone/>
              <a:defRPr sz="2400">
                <a:solidFill>
                  <a:schemeClr val="accent1"/>
                </a:solidFill>
              </a:defRPr>
            </a:lvl1pPr>
          </a:lstStyle>
          <a:p>
            <a:pPr algn="l"/>
            <a:r>
              <a:rPr lang="en-GB" sz="2500" dirty="0">
                <a:solidFill>
                  <a:srgbClr val="008AC4"/>
                </a:solidFill>
              </a:rPr>
              <a:t>Subtitle</a:t>
            </a:r>
          </a:p>
        </p:txBody>
      </p:sp>
      <p:sp>
        <p:nvSpPr>
          <p:cNvPr id="5" name="Content Placeholder 2"/>
          <p:cNvSpPr>
            <a:spLocks noGrp="1"/>
          </p:cNvSpPr>
          <p:nvPr>
            <p:ph sz="quarter" idx="12"/>
          </p:nvPr>
        </p:nvSpPr>
        <p:spPr>
          <a:xfrm>
            <a:off x="971601" y="1491631"/>
            <a:ext cx="3672408" cy="2538282"/>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3"/>
          </p:nvPr>
        </p:nvSpPr>
        <p:spPr>
          <a:xfrm>
            <a:off x="4860032" y="1491631"/>
            <a:ext cx="3672408" cy="2538282"/>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8"/>
          <p:cNvSpPr>
            <a:spLocks noGrp="1"/>
          </p:cNvSpPr>
          <p:nvPr>
            <p:ph type="title" hasCustomPrompt="1"/>
          </p:nvPr>
        </p:nvSpPr>
        <p:spPr>
          <a:xfrm>
            <a:off x="961256" y="0"/>
            <a:ext cx="5194921" cy="1005576"/>
          </a:xfrm>
          <a:prstGeom prst="rect">
            <a:avLst/>
          </a:prstGeom>
          <a:noFill/>
        </p:spPr>
        <p:txBody>
          <a:bodyPr vert="horz" lIns="0" tIns="0" rIns="0" bIns="0" anchor="b" anchorCtr="0"/>
          <a:lstStyle>
            <a:lvl1pPr algn="l">
              <a:lnSpc>
                <a:spcPct val="80000"/>
              </a:lnSpc>
              <a:spcAft>
                <a:spcPts val="0"/>
              </a:spcAft>
              <a:defRPr sz="4000" u="none" strike="noStrike">
                <a:solidFill>
                  <a:schemeClr val="tx1"/>
                </a:solidFill>
              </a:defRPr>
            </a:lvl1pPr>
          </a:lstStyle>
          <a:p>
            <a:pPr lvl="0"/>
            <a:r>
              <a:rPr lang="en-GB" dirty="0"/>
              <a:t>Title</a:t>
            </a:r>
            <a:endParaRPr lang="en-US" dirty="0"/>
          </a:p>
        </p:txBody>
      </p:sp>
    </p:spTree>
    <p:extLst>
      <p:ext uri="{BB962C8B-B14F-4D97-AF65-F5344CB8AC3E}">
        <p14:creationId xmlns:p14="http://schemas.microsoft.com/office/powerpoint/2010/main" val="2403465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2509-F96F-4DC3-8AF7-4628DA65195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4BF35A-6C8C-46D2-9853-1FA6BA7C41C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D2851C-691F-471D-BD5C-93E4CD3A0A14}"/>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5" name="Footer Placeholder 4">
            <a:extLst>
              <a:ext uri="{FF2B5EF4-FFF2-40B4-BE49-F238E27FC236}">
                <a16:creationId xmlns:a16="http://schemas.microsoft.com/office/drawing/2014/main" id="{437C1AE0-C83A-49C0-B2F4-7CD57F76A6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71DB20-8FF7-4736-A5B9-23D7A0FD6A7C}"/>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3685313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94CA-FAD2-4D90-9938-C7CD68DBF5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6A2386-FA4D-4B50-BA4E-B30E3A67992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6DA110-5D0C-4CC0-BCA0-98533FB9A9A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51F1DC-EFED-400B-BA83-A5E3914A1116}"/>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6" name="Footer Placeholder 5">
            <a:extLst>
              <a:ext uri="{FF2B5EF4-FFF2-40B4-BE49-F238E27FC236}">
                <a16:creationId xmlns:a16="http://schemas.microsoft.com/office/drawing/2014/main" id="{8B43DC34-AA9B-4583-BA0C-275CA16ACB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6624B0-5CD8-44F2-A3C5-2EE0DD83B8CA}"/>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1007328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7A0A6-5EFA-4657-A47D-54A59F7288E7}"/>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10D9A-E1E2-449B-A606-2064A072CC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8FF10-5487-48F4-9FF5-3E61279CF90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32C388-C9CA-4ACC-9578-7A00178A0B7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69BEF-320E-45E0-B001-F1D8858C153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21740C-5CA1-4071-890F-0D5CE70B9BCE}"/>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8" name="Footer Placeholder 7">
            <a:extLst>
              <a:ext uri="{FF2B5EF4-FFF2-40B4-BE49-F238E27FC236}">
                <a16:creationId xmlns:a16="http://schemas.microsoft.com/office/drawing/2014/main" id="{BA51B11A-4C83-4750-9996-3C9A51FDB8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DA6664-F801-4AB3-B54E-FF32E58374A9}"/>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1933061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541F-39F3-4A74-B984-C265E459F3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F31CDB-DFB4-4347-B190-80B47C1CD69A}"/>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4" name="Footer Placeholder 3">
            <a:extLst>
              <a:ext uri="{FF2B5EF4-FFF2-40B4-BE49-F238E27FC236}">
                <a16:creationId xmlns:a16="http://schemas.microsoft.com/office/drawing/2014/main" id="{404CD072-6D16-49E6-B370-8D98F83BB5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D45865-98AF-4073-A227-A1C9EAA6A96A}"/>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20317075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3CFB9-B532-40B5-9751-7C7458534D5F}"/>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3" name="Footer Placeholder 2">
            <a:extLst>
              <a:ext uri="{FF2B5EF4-FFF2-40B4-BE49-F238E27FC236}">
                <a16:creationId xmlns:a16="http://schemas.microsoft.com/office/drawing/2014/main" id="{EA4C890F-84BB-4B29-9B7F-7F2869880D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0A4530-DB28-4E10-AE18-21A3FADDFC67}"/>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1538740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B275-347F-40A0-A4E6-E52FA0DDCF9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B6A6DE-6C76-4C90-8B1F-E805ED5D2C6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CBAA56-75F2-4B85-9D83-CD722F17618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BD9FBC-50B9-4B27-92FD-7E65EDD5FA3A}"/>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6" name="Footer Placeholder 5">
            <a:extLst>
              <a:ext uri="{FF2B5EF4-FFF2-40B4-BE49-F238E27FC236}">
                <a16:creationId xmlns:a16="http://schemas.microsoft.com/office/drawing/2014/main" id="{9C67350F-7B8B-4EE4-860B-321CCDD54D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D5D094-BD94-4430-83F0-6937E9498636}"/>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2132539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6416-6E67-4DAE-8DFA-0D4FFD62921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9604B0-6E72-44D5-94D6-9DE89D443F3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5747915-766D-4A0E-ABF8-EAB8288502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8671D7-6299-45B9-9A70-7FCBDA3986AE}"/>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6" name="Footer Placeholder 5">
            <a:extLst>
              <a:ext uri="{FF2B5EF4-FFF2-40B4-BE49-F238E27FC236}">
                <a16:creationId xmlns:a16="http://schemas.microsoft.com/office/drawing/2014/main" id="{E5D9E3DA-6795-490B-B1BF-DD2A8D9804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4C369B-C69C-45A0-A930-AD1C406CCB73}"/>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2859241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6110-D2E8-4727-AA6F-C2F42493C8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C4F95A-FBCB-490E-BDA5-1614473D9C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2DF562-2ACB-4B0F-AC9C-CB472AF6B8B5}"/>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5" name="Footer Placeholder 4">
            <a:extLst>
              <a:ext uri="{FF2B5EF4-FFF2-40B4-BE49-F238E27FC236}">
                <a16:creationId xmlns:a16="http://schemas.microsoft.com/office/drawing/2014/main" id="{4619E464-F004-4DDE-91A9-9DC0A27DA4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D962B-D556-49D9-AD66-C832302F9A48}"/>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2908514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7938A9-0C56-448A-8BDF-621A3A7031E1}"/>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93BDF4-FAE1-4667-8E4E-DB67214E2D8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8EE00-B65E-47E1-A974-703E73294438}"/>
              </a:ext>
            </a:extLst>
          </p:cNvPr>
          <p:cNvSpPr>
            <a:spLocks noGrp="1"/>
          </p:cNvSpPr>
          <p:nvPr>
            <p:ph type="dt" sz="half" idx="10"/>
          </p:nvPr>
        </p:nvSpPr>
        <p:spPr/>
        <p:txBody>
          <a:bodyPr/>
          <a:lstStyle/>
          <a:p>
            <a:fld id="{ECF8BEC0-DB90-47DB-911C-039B7622AB92}" type="datetimeFigureOut">
              <a:rPr lang="en-GB" smtClean="0"/>
              <a:t>16/12/2021</a:t>
            </a:fld>
            <a:endParaRPr lang="en-GB"/>
          </a:p>
        </p:txBody>
      </p:sp>
      <p:sp>
        <p:nvSpPr>
          <p:cNvPr id="5" name="Footer Placeholder 4">
            <a:extLst>
              <a:ext uri="{FF2B5EF4-FFF2-40B4-BE49-F238E27FC236}">
                <a16:creationId xmlns:a16="http://schemas.microsoft.com/office/drawing/2014/main" id="{06732737-4465-4EBD-A497-D48637197F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33ED1-6A7E-4AD5-B1BA-5C5FE483F13D}"/>
              </a:ext>
            </a:extLst>
          </p:cNvPr>
          <p:cNvSpPr>
            <a:spLocks noGrp="1"/>
          </p:cNvSpPr>
          <p:nvPr>
            <p:ph type="sldNum" sz="quarter" idx="12"/>
          </p:nvPr>
        </p:nvSpPr>
        <p:spPr/>
        <p:txBody>
          <a:bodyPr/>
          <a:lstStyle/>
          <a:p>
            <a:fld id="{57366DC2-B91D-4CD3-9DDD-D292F87B5C8D}" type="slidenum">
              <a:rPr lang="en-GB" smtClean="0"/>
              <a:t>‹#›</a:t>
            </a:fld>
            <a:endParaRPr lang="en-GB"/>
          </a:p>
        </p:txBody>
      </p:sp>
    </p:spTree>
    <p:extLst>
      <p:ext uri="{BB962C8B-B14F-4D97-AF65-F5344CB8AC3E}">
        <p14:creationId xmlns:p14="http://schemas.microsoft.com/office/powerpoint/2010/main" val="39295957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E883D7-626F-E84A-8357-4388D5C8A6A0}"/>
              </a:ext>
            </a:extLst>
          </p:cNvPr>
          <p:cNvPicPr>
            <a:picLocks noChangeAspect="1"/>
          </p:cNvPicPr>
          <p:nvPr userDrawn="1"/>
        </p:nvPicPr>
        <p:blipFill>
          <a:blip r:embed="rId2"/>
          <a:stretch>
            <a:fillRect/>
          </a:stretch>
        </p:blipFill>
        <p:spPr>
          <a:xfrm>
            <a:off x="1" y="0"/>
            <a:ext cx="9143999" cy="5143500"/>
          </a:xfrm>
          <a:prstGeom prst="rect">
            <a:avLst/>
          </a:prstGeom>
        </p:spPr>
      </p:pic>
      <p:pic>
        <p:nvPicPr>
          <p:cNvPr id="10" name="Picture 9">
            <a:extLst>
              <a:ext uri="{FF2B5EF4-FFF2-40B4-BE49-F238E27FC236}">
                <a16:creationId xmlns:a16="http://schemas.microsoft.com/office/drawing/2014/main" id="{AE2D7173-4696-5341-8204-7EA1A23BC8B3}"/>
              </a:ext>
            </a:extLst>
          </p:cNvPr>
          <p:cNvPicPr>
            <a:picLocks noChangeAspect="1"/>
          </p:cNvPicPr>
          <p:nvPr userDrawn="1"/>
        </p:nvPicPr>
        <p:blipFill>
          <a:blip r:embed="rId3">
            <a:alphaModFix amt="5000"/>
          </a:blip>
          <a:stretch>
            <a:fillRect/>
          </a:stretch>
        </p:blipFill>
        <p:spPr>
          <a:xfrm>
            <a:off x="5598832" y="-27234"/>
            <a:ext cx="2621984" cy="5197967"/>
          </a:xfrm>
          <a:prstGeom prst="rect">
            <a:avLst/>
          </a:prstGeom>
          <a:noFill/>
        </p:spPr>
      </p:pic>
      <p:pic>
        <p:nvPicPr>
          <p:cNvPr id="6" name="Picture 5">
            <a:extLst>
              <a:ext uri="{FF2B5EF4-FFF2-40B4-BE49-F238E27FC236}">
                <a16:creationId xmlns:a16="http://schemas.microsoft.com/office/drawing/2014/main" id="{4D6418BF-CA12-2E4B-86C7-A8B7776EE0EA}"/>
              </a:ext>
            </a:extLst>
          </p:cNvPr>
          <p:cNvPicPr>
            <a:picLocks noChangeAspect="1"/>
          </p:cNvPicPr>
          <p:nvPr userDrawn="1"/>
        </p:nvPicPr>
        <p:blipFill rotWithShape="1">
          <a:blip r:embed="rId4">
            <a:alphaModFix amt="5000"/>
          </a:blip>
          <a:srcRect r="20436"/>
          <a:stretch/>
        </p:blipFill>
        <p:spPr>
          <a:xfrm>
            <a:off x="0" y="4240767"/>
            <a:ext cx="5876925" cy="403220"/>
          </a:xfrm>
          <a:prstGeom prst="rect">
            <a:avLst/>
          </a:prstGeom>
        </p:spPr>
      </p:pic>
      <p:pic>
        <p:nvPicPr>
          <p:cNvPr id="47" name="Picture 4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0242" y="2131638"/>
            <a:ext cx="6889037" cy="721398"/>
          </a:xfrm>
          <a:prstGeom prst="rect">
            <a:avLst/>
          </a:prstGeom>
        </p:spPr>
      </p:pic>
    </p:spTree>
    <p:extLst>
      <p:ext uri="{BB962C8B-B14F-4D97-AF65-F5344CB8AC3E}">
        <p14:creationId xmlns:p14="http://schemas.microsoft.com/office/powerpoint/2010/main" val="268654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and half - Picture title">
    <p:spTree>
      <p:nvGrpSpPr>
        <p:cNvPr id="1" name=""/>
        <p:cNvGrpSpPr/>
        <p:nvPr/>
      </p:nvGrpSpPr>
      <p:grpSpPr>
        <a:xfrm>
          <a:off x="0" y="0"/>
          <a:ext cx="0" cy="0"/>
          <a:chOff x="0" y="0"/>
          <a:chExt cx="0" cy="0"/>
        </a:xfrm>
      </p:grpSpPr>
      <p:sp>
        <p:nvSpPr>
          <p:cNvPr id="7" name="Content Placeholder 2"/>
          <p:cNvSpPr>
            <a:spLocks noGrp="1"/>
          </p:cNvSpPr>
          <p:nvPr>
            <p:ph sz="quarter" idx="12"/>
          </p:nvPr>
        </p:nvSpPr>
        <p:spPr>
          <a:xfrm>
            <a:off x="971601" y="1491631"/>
            <a:ext cx="3672408" cy="2538282"/>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4"/>
          </p:nvPr>
        </p:nvSpPr>
        <p:spPr>
          <a:xfrm>
            <a:off x="4860032" y="1491631"/>
            <a:ext cx="3672408" cy="2538282"/>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8"/>
          <p:cNvSpPr>
            <a:spLocks noGrp="1"/>
          </p:cNvSpPr>
          <p:nvPr>
            <p:ph type="title" hasCustomPrompt="1"/>
          </p:nvPr>
        </p:nvSpPr>
        <p:spPr>
          <a:xfrm>
            <a:off x="961256" y="0"/>
            <a:ext cx="5194921" cy="1005576"/>
          </a:xfrm>
          <a:prstGeom prst="rect">
            <a:avLst/>
          </a:prstGeom>
          <a:noFill/>
        </p:spPr>
        <p:txBody>
          <a:bodyPr vert="horz" lIns="0" tIns="0" rIns="0" bIns="0" anchor="b" anchorCtr="0"/>
          <a:lstStyle>
            <a:lvl1pPr algn="l">
              <a:lnSpc>
                <a:spcPct val="80000"/>
              </a:lnSpc>
              <a:spcAft>
                <a:spcPts val="0"/>
              </a:spcAft>
              <a:defRPr sz="4000" u="none" strike="noStrike">
                <a:solidFill>
                  <a:schemeClr val="tx1"/>
                </a:solidFill>
              </a:defRPr>
            </a:lvl1pPr>
          </a:lstStyle>
          <a:p>
            <a:pPr lvl="0"/>
            <a:r>
              <a:rPr lang="en-GB" dirty="0"/>
              <a:t>Title</a:t>
            </a:r>
            <a:endParaRPr lang="en-US" dirty="0"/>
          </a:p>
        </p:txBody>
      </p:sp>
      <p:sp>
        <p:nvSpPr>
          <p:cNvPr id="9" name="Text Placeholder 18"/>
          <p:cNvSpPr>
            <a:spLocks noGrp="1"/>
          </p:cNvSpPr>
          <p:nvPr>
            <p:ph type="body" sz="quarter" idx="10" hasCustomPrompt="1"/>
          </p:nvPr>
        </p:nvSpPr>
        <p:spPr>
          <a:xfrm>
            <a:off x="961256" y="1005576"/>
            <a:ext cx="5194920" cy="324036"/>
          </a:xfrm>
          <a:prstGeom prst="rect">
            <a:avLst/>
          </a:prstGeom>
        </p:spPr>
        <p:txBody>
          <a:bodyPr vert="horz" lIns="0" tIns="0" rIns="0" bIns="0"/>
          <a:lstStyle>
            <a:lvl1pPr marL="0" indent="0" algn="l">
              <a:spcBef>
                <a:spcPts val="0"/>
              </a:spcBef>
              <a:buNone/>
              <a:defRPr sz="2400">
                <a:solidFill>
                  <a:schemeClr val="accent1"/>
                </a:solidFill>
              </a:defRPr>
            </a:lvl1pPr>
          </a:lstStyle>
          <a:p>
            <a:pPr algn="l"/>
            <a:r>
              <a:rPr lang="en-GB" sz="2500" dirty="0">
                <a:solidFill>
                  <a:srgbClr val="008AC4"/>
                </a:solidFill>
              </a:rPr>
              <a:t>Subtitle</a:t>
            </a:r>
          </a:p>
        </p:txBody>
      </p:sp>
    </p:spTree>
    <p:extLst>
      <p:ext uri="{BB962C8B-B14F-4D97-AF65-F5344CB8AC3E}">
        <p14:creationId xmlns:p14="http://schemas.microsoft.com/office/powerpoint/2010/main" val="22600101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3810" y="1488191"/>
            <a:ext cx="3130061" cy="474253"/>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8" name="Picture Placeholder 7"/>
          <p:cNvSpPr>
            <a:spLocks noGrp="1"/>
          </p:cNvSpPr>
          <p:nvPr>
            <p:ph type="pic" sz="quarter" idx="13"/>
          </p:nvPr>
        </p:nvSpPr>
        <p:spPr>
          <a:xfrm>
            <a:off x="4631532" y="0"/>
            <a:ext cx="4512469" cy="5143500"/>
          </a:xfrm>
        </p:spPr>
        <p:txBody>
          <a:bodyPr/>
          <a:lstStyle/>
          <a:p>
            <a:endParaRPr lang="en-GB"/>
          </a:p>
        </p:txBody>
      </p:sp>
    </p:spTree>
    <p:extLst>
      <p:ext uri="{BB962C8B-B14F-4D97-AF65-F5344CB8AC3E}">
        <p14:creationId xmlns:p14="http://schemas.microsoft.com/office/powerpoint/2010/main" val="3243535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3 Image w/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7CA182-1EE5-440F-8D58-B9EF4CD3565A}"/>
              </a:ext>
            </a:extLst>
          </p:cNvPr>
          <p:cNvSpPr>
            <a:spLocks noGrp="1"/>
          </p:cNvSpPr>
          <p:nvPr>
            <p:ph type="sldNum" sz="quarter" idx="12"/>
          </p:nvPr>
        </p:nvSpPr>
        <p:spPr/>
        <p:txBody>
          <a:bodyPr/>
          <a:lstStyle/>
          <a:p>
            <a:fld id="{6AE8B9C9-6C3D-4255-862C-6E40CAFA0CFA}" type="slidenum">
              <a:rPr lang="en-GB" smtClean="0"/>
              <a:pPr/>
              <a:t>‹#›</a:t>
            </a:fld>
            <a:endParaRPr lang="en-GB"/>
          </a:p>
        </p:txBody>
      </p:sp>
      <p:pic>
        <p:nvPicPr>
          <p:cNvPr id="7" name="Picture 6">
            <a:extLst>
              <a:ext uri="{FF2B5EF4-FFF2-40B4-BE49-F238E27FC236}">
                <a16:creationId xmlns:a16="http://schemas.microsoft.com/office/drawing/2014/main" id="{459F5AC9-9209-4A98-BB64-688E42F727C3}"/>
              </a:ext>
            </a:extLst>
          </p:cNvPr>
          <p:cNvPicPr>
            <a:picLocks/>
          </p:cNvPicPr>
          <p:nvPr userDrawn="1"/>
        </p:nvPicPr>
        <p:blipFill>
          <a:blip r:embed="rId2" cstate="hqprint">
            <a:extLst>
              <a:ext uri="{28A0092B-C50C-407E-A947-70E740481C1C}">
                <a14:useLocalDpi xmlns:a14="http://schemas.microsoft.com/office/drawing/2010/main" val="0"/>
              </a:ext>
            </a:extLst>
          </a:blip>
          <a:stretch>
            <a:fillRect/>
          </a:stretch>
        </p:blipFill>
        <p:spPr>
          <a:xfrm rot="16200000">
            <a:off x="-345595" y="1869018"/>
            <a:ext cx="1057553" cy="273458"/>
          </a:xfrm>
          <a:prstGeom prst="rect">
            <a:avLst/>
          </a:prstGeom>
        </p:spPr>
      </p:pic>
      <p:cxnSp>
        <p:nvCxnSpPr>
          <p:cNvPr id="8" name="Straight Connector 7">
            <a:extLst>
              <a:ext uri="{FF2B5EF4-FFF2-40B4-BE49-F238E27FC236}">
                <a16:creationId xmlns:a16="http://schemas.microsoft.com/office/drawing/2014/main" id="{7EC65CAF-D9D0-4339-B663-48D78C160F0D}"/>
              </a:ext>
            </a:extLst>
          </p:cNvPr>
          <p:cNvCxnSpPr/>
          <p:nvPr userDrawn="1"/>
        </p:nvCxnSpPr>
        <p:spPr>
          <a:xfrm>
            <a:off x="87511" y="1366243"/>
            <a:ext cx="20181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501887-C8FD-4379-A81E-9BB1046413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6200000">
            <a:off x="-310347" y="638112"/>
            <a:ext cx="990626" cy="103735"/>
          </a:xfrm>
          <a:prstGeom prst="rect">
            <a:avLst/>
          </a:prstGeom>
        </p:spPr>
      </p:pic>
      <p:sp>
        <p:nvSpPr>
          <p:cNvPr id="11" name="Text Placeholder 10">
            <a:extLst>
              <a:ext uri="{FF2B5EF4-FFF2-40B4-BE49-F238E27FC236}">
                <a16:creationId xmlns:a16="http://schemas.microsoft.com/office/drawing/2014/main" id="{B16CE826-D684-4BFE-9BD9-B7FEC85CEB7C}"/>
              </a:ext>
            </a:extLst>
          </p:cNvPr>
          <p:cNvSpPr>
            <a:spLocks noGrp="1"/>
          </p:cNvSpPr>
          <p:nvPr>
            <p:ph type="body" sz="quarter" idx="13" hasCustomPrompt="1"/>
          </p:nvPr>
        </p:nvSpPr>
        <p:spPr>
          <a:xfrm>
            <a:off x="3343274" y="285751"/>
            <a:ext cx="5357814" cy="476249"/>
          </a:xfrm>
        </p:spPr>
        <p:txBody>
          <a:bodyPr/>
          <a:lstStyle>
            <a:lvl1pPr>
              <a:defRPr sz="2100" cap="all" baseline="0">
                <a:gradFill>
                  <a:gsLst>
                    <a:gs pos="71000">
                      <a:srgbClr val="A8226E"/>
                    </a:gs>
                    <a:gs pos="21242">
                      <a:srgbClr val="712A7F"/>
                    </a:gs>
                    <a:gs pos="43000">
                      <a:srgbClr val="882778"/>
                    </a:gs>
                    <a:gs pos="0">
                      <a:schemeClr val="accent1"/>
                    </a:gs>
                    <a:gs pos="100000">
                      <a:schemeClr val="accent2"/>
                    </a:gs>
                  </a:gsLst>
                  <a:lin ang="0" scaled="1"/>
                </a:gradFill>
                <a:latin typeface="+mj-lt"/>
              </a:defRPr>
            </a:lvl1pPr>
          </a:lstStyle>
          <a:p>
            <a:pPr lvl="0"/>
            <a:r>
              <a:rPr lang="en-US"/>
              <a:t>Enter title here</a:t>
            </a:r>
            <a:endParaRPr lang="en-GB"/>
          </a:p>
        </p:txBody>
      </p:sp>
      <p:sp>
        <p:nvSpPr>
          <p:cNvPr id="28" name="Picture Placeholder 27">
            <a:extLst>
              <a:ext uri="{FF2B5EF4-FFF2-40B4-BE49-F238E27FC236}">
                <a16:creationId xmlns:a16="http://schemas.microsoft.com/office/drawing/2014/main" id="{F8196170-A9F3-45E8-9FE7-96AF994AAD98}"/>
              </a:ext>
            </a:extLst>
          </p:cNvPr>
          <p:cNvSpPr>
            <a:spLocks noGrp="1"/>
          </p:cNvSpPr>
          <p:nvPr>
            <p:ph type="pic" sz="quarter" idx="14" hasCustomPrompt="1"/>
          </p:nvPr>
        </p:nvSpPr>
        <p:spPr>
          <a:xfrm>
            <a:off x="358975" y="1"/>
            <a:ext cx="3128228" cy="5143499"/>
          </a:xfrm>
          <a:custGeom>
            <a:avLst/>
            <a:gdLst>
              <a:gd name="connsiteX0" fmla="*/ 0 w 4170971"/>
              <a:gd name="connsiteY0" fmla="*/ 0 h 6854952"/>
              <a:gd name="connsiteX1" fmla="*/ 2516804 w 4170971"/>
              <a:gd name="connsiteY1" fmla="*/ 0 h 6854952"/>
              <a:gd name="connsiteX2" fmla="*/ 4170971 w 4170971"/>
              <a:gd name="connsiteY2" fmla="*/ 3429002 h 6854952"/>
              <a:gd name="connsiteX3" fmla="*/ 2518276 w 4170971"/>
              <a:gd name="connsiteY3" fmla="*/ 6854952 h 6854952"/>
              <a:gd name="connsiteX4" fmla="*/ 0 w 4170971"/>
              <a:gd name="connsiteY4" fmla="*/ 6854952 h 685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71" h="6854952">
                <a:moveTo>
                  <a:pt x="0" y="0"/>
                </a:moveTo>
                <a:lnTo>
                  <a:pt x="2516804" y="0"/>
                </a:lnTo>
                <a:lnTo>
                  <a:pt x="4170971" y="3429002"/>
                </a:lnTo>
                <a:lnTo>
                  <a:pt x="2518276" y="6854952"/>
                </a:lnTo>
                <a:lnTo>
                  <a:pt x="0" y="6854952"/>
                </a:lnTo>
                <a:close/>
              </a:path>
            </a:pathLst>
          </a:custGeom>
        </p:spPr>
        <p:txBody>
          <a:bodyPr wrap="square" anchor="ctr">
            <a:noAutofit/>
          </a:bodyPr>
          <a:lstStyle>
            <a:lvl1pPr algn="ctr">
              <a:defRPr/>
            </a:lvl1pPr>
          </a:lstStyle>
          <a:p>
            <a:r>
              <a:rPr lang="en-GB"/>
              <a:t>Click on the icon to insert an image</a:t>
            </a:r>
          </a:p>
          <a:p>
            <a:endParaRPr lang="en-GB"/>
          </a:p>
          <a:p>
            <a:endParaRPr lang="en-GB"/>
          </a:p>
          <a:p>
            <a:endParaRPr lang="en-GB"/>
          </a:p>
        </p:txBody>
      </p:sp>
      <p:grpSp>
        <p:nvGrpSpPr>
          <p:cNvPr id="29" name="Group 28">
            <a:extLst>
              <a:ext uri="{FF2B5EF4-FFF2-40B4-BE49-F238E27FC236}">
                <a16:creationId xmlns:a16="http://schemas.microsoft.com/office/drawing/2014/main" id="{F30FB7A9-87F7-4E66-8247-D5985C4D9C9C}"/>
              </a:ext>
            </a:extLst>
          </p:cNvPr>
          <p:cNvGrpSpPr/>
          <p:nvPr userDrawn="1"/>
        </p:nvGrpSpPr>
        <p:grpSpPr>
          <a:xfrm>
            <a:off x="-3916771" y="1"/>
            <a:ext cx="3894727" cy="3727979"/>
            <a:chOff x="-5222362" y="4499311"/>
            <a:chExt cx="5192969" cy="4970639"/>
          </a:xfrm>
        </p:grpSpPr>
        <p:pic>
          <p:nvPicPr>
            <p:cNvPr id="30" name="Picture 29">
              <a:extLst>
                <a:ext uri="{FF2B5EF4-FFF2-40B4-BE49-F238E27FC236}">
                  <a16:creationId xmlns:a16="http://schemas.microsoft.com/office/drawing/2014/main" id="{89DE1ED8-736C-400E-9EB8-6A61DE407F4C}"/>
                </a:ext>
              </a:extLst>
            </p:cNvPr>
            <p:cNvPicPr>
              <a:picLocks noChangeAspect="1"/>
            </p:cNvPicPr>
            <p:nvPr userDrawn="1"/>
          </p:nvPicPr>
          <p:blipFill>
            <a:blip r:embed="rId4"/>
            <a:stretch>
              <a:fillRect/>
            </a:stretch>
          </p:blipFill>
          <p:spPr>
            <a:xfrm>
              <a:off x="-5222362" y="7431600"/>
              <a:ext cx="1524000" cy="2038350"/>
            </a:xfrm>
            <a:prstGeom prst="rect">
              <a:avLst/>
            </a:prstGeom>
          </p:spPr>
        </p:pic>
        <p:grpSp>
          <p:nvGrpSpPr>
            <p:cNvPr id="31" name="Group 30">
              <a:extLst>
                <a:ext uri="{FF2B5EF4-FFF2-40B4-BE49-F238E27FC236}">
                  <a16:creationId xmlns:a16="http://schemas.microsoft.com/office/drawing/2014/main" id="{4C51402E-EA57-4B57-95DB-B0684A34DFFE}"/>
                </a:ext>
              </a:extLst>
            </p:cNvPr>
            <p:cNvGrpSpPr/>
            <p:nvPr userDrawn="1"/>
          </p:nvGrpSpPr>
          <p:grpSpPr>
            <a:xfrm>
              <a:off x="-3670299" y="4499311"/>
              <a:ext cx="3640906" cy="4970639"/>
              <a:chOff x="-3670299" y="4499311"/>
              <a:chExt cx="3640906" cy="4970639"/>
            </a:xfrm>
          </p:grpSpPr>
          <p:sp>
            <p:nvSpPr>
              <p:cNvPr id="32" name="Rectangle 31">
                <a:extLst>
                  <a:ext uri="{FF2B5EF4-FFF2-40B4-BE49-F238E27FC236}">
                    <a16:creationId xmlns:a16="http://schemas.microsoft.com/office/drawing/2014/main" id="{A1B00F68-660B-4A92-8CAF-98FA9081099F}"/>
                  </a:ext>
                </a:extLst>
              </p:cNvPr>
              <p:cNvSpPr/>
              <p:nvPr/>
            </p:nvSpPr>
            <p:spPr>
              <a:xfrm>
                <a:off x="-3670297" y="4499311"/>
                <a:ext cx="3640904" cy="497063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33333"/>
                  </a:solidFill>
                </a:endParaRPr>
              </a:p>
            </p:txBody>
          </p:sp>
          <p:sp>
            <p:nvSpPr>
              <p:cNvPr id="33" name="TextBox 32">
                <a:extLst>
                  <a:ext uri="{FF2B5EF4-FFF2-40B4-BE49-F238E27FC236}">
                    <a16:creationId xmlns:a16="http://schemas.microsoft.com/office/drawing/2014/main" id="{6B487E82-F0B5-4B3D-A001-619EE9A5DE62}"/>
                  </a:ext>
                </a:extLst>
              </p:cNvPr>
              <p:cNvSpPr txBox="1"/>
              <p:nvPr/>
            </p:nvSpPr>
            <p:spPr>
              <a:xfrm>
                <a:off x="-3670296" y="4626858"/>
                <a:ext cx="3640903" cy="400109"/>
              </a:xfrm>
              <a:prstGeom prst="rect">
                <a:avLst/>
              </a:prstGeom>
              <a:noFill/>
            </p:spPr>
            <p:txBody>
              <a:bodyPr wrap="square" rtlCol="0" anchor="ctr">
                <a:spAutoFit/>
              </a:bodyPr>
              <a:lstStyle/>
              <a:p>
                <a:pPr algn="ctr"/>
                <a:r>
                  <a:rPr lang="en-GB" sz="1350">
                    <a:solidFill>
                      <a:srgbClr val="333333"/>
                    </a:solidFill>
                    <a:latin typeface="+mj-lt"/>
                  </a:rPr>
                  <a:t>How to insert an image</a:t>
                </a:r>
              </a:p>
            </p:txBody>
          </p:sp>
          <p:sp>
            <p:nvSpPr>
              <p:cNvPr id="34" name="Rectangle 33">
                <a:extLst>
                  <a:ext uri="{FF2B5EF4-FFF2-40B4-BE49-F238E27FC236}">
                    <a16:creationId xmlns:a16="http://schemas.microsoft.com/office/drawing/2014/main" id="{F0464E6A-587C-4522-8970-762DA7D6FC7A}"/>
                  </a:ext>
                </a:extLst>
              </p:cNvPr>
              <p:cNvSpPr/>
              <p:nvPr/>
            </p:nvSpPr>
            <p:spPr>
              <a:xfrm>
                <a:off x="-3670297" y="5167876"/>
                <a:ext cx="364090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srgbClr val="333333"/>
                  </a:solidFill>
                </a:endParaRPr>
              </a:p>
            </p:txBody>
          </p:sp>
          <p:sp>
            <p:nvSpPr>
              <p:cNvPr id="35" name="TextBox 34">
                <a:extLst>
                  <a:ext uri="{FF2B5EF4-FFF2-40B4-BE49-F238E27FC236}">
                    <a16:creationId xmlns:a16="http://schemas.microsoft.com/office/drawing/2014/main" id="{7BE82B74-6EC7-4946-850E-C49916C2DA99}"/>
                  </a:ext>
                </a:extLst>
              </p:cNvPr>
              <p:cNvSpPr txBox="1"/>
              <p:nvPr/>
            </p:nvSpPr>
            <p:spPr>
              <a:xfrm>
                <a:off x="-3670297" y="5324998"/>
                <a:ext cx="3540402" cy="738664"/>
              </a:xfrm>
              <a:prstGeom prst="rect">
                <a:avLst/>
              </a:prstGeom>
              <a:noFill/>
            </p:spPr>
            <p:txBody>
              <a:bodyPr wrap="square" rtlCol="0">
                <a:no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36" name="TextBox 35">
                <a:extLst>
                  <a:ext uri="{FF2B5EF4-FFF2-40B4-BE49-F238E27FC236}">
                    <a16:creationId xmlns:a16="http://schemas.microsoft.com/office/drawing/2014/main" id="{95DD40AD-76D6-4EDE-90AE-971E79F31ADD}"/>
                  </a:ext>
                </a:extLst>
              </p:cNvPr>
              <p:cNvSpPr txBox="1"/>
              <p:nvPr/>
            </p:nvSpPr>
            <p:spPr>
              <a:xfrm>
                <a:off x="-3670298" y="6067145"/>
                <a:ext cx="3640904" cy="721076"/>
              </a:xfrm>
              <a:prstGeom prst="rect">
                <a:avLst/>
              </a:prstGeom>
              <a:noFill/>
            </p:spPr>
            <p:txBody>
              <a:bodyPr wrap="square" rtlCol="0">
                <a:no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a:t>
                </a:r>
                <a:br>
                  <a:rPr lang="en-GB" sz="1050">
                    <a:solidFill>
                      <a:srgbClr val="333333"/>
                    </a:solidFill>
                  </a:rPr>
                </a:br>
                <a:r>
                  <a:rPr lang="en-GB" sz="1050">
                    <a:solidFill>
                      <a:srgbClr val="333333"/>
                    </a:solidFill>
                  </a:rPr>
                  <a:t>in the ribbon and use the tools to edit the image.</a:t>
                </a:r>
              </a:p>
            </p:txBody>
          </p:sp>
          <p:sp>
            <p:nvSpPr>
              <p:cNvPr id="37" name="TextBox 36">
                <a:extLst>
                  <a:ext uri="{FF2B5EF4-FFF2-40B4-BE49-F238E27FC236}">
                    <a16:creationId xmlns:a16="http://schemas.microsoft.com/office/drawing/2014/main" id="{AFE2BFBF-2588-49F3-A684-799B45F9B388}"/>
                  </a:ext>
                </a:extLst>
              </p:cNvPr>
              <p:cNvSpPr txBox="1"/>
              <p:nvPr/>
            </p:nvSpPr>
            <p:spPr>
              <a:xfrm>
                <a:off x="-3670299" y="6791704"/>
                <a:ext cx="3640904" cy="1331202"/>
              </a:xfrm>
              <a:prstGeom prst="rect">
                <a:avLst/>
              </a:prstGeom>
              <a:noFill/>
            </p:spPr>
            <p:txBody>
              <a:bodyPr wrap="square" rtlCol="0">
                <a:no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 Click on the drop down arrow and choose </a:t>
                </a:r>
                <a:r>
                  <a:rPr lang="en-GB" sz="1050" b="1">
                    <a:solidFill>
                      <a:srgbClr val="333333"/>
                    </a:solidFill>
                  </a:rPr>
                  <a:t>Fit</a:t>
                </a:r>
                <a:r>
                  <a:rPr lang="en-GB" sz="1050">
                    <a:solidFill>
                      <a:srgbClr val="333333"/>
                    </a:solidFill>
                  </a:rPr>
                  <a:t> to fit the image to the placeholder.</a:t>
                </a:r>
              </a:p>
            </p:txBody>
          </p:sp>
          <p:sp>
            <p:nvSpPr>
              <p:cNvPr id="38" name="TextBox 37">
                <a:extLst>
                  <a:ext uri="{FF2B5EF4-FFF2-40B4-BE49-F238E27FC236}">
                    <a16:creationId xmlns:a16="http://schemas.microsoft.com/office/drawing/2014/main" id="{9732C554-6310-4AC9-B15D-85F8F64B6B29}"/>
                  </a:ext>
                </a:extLst>
              </p:cNvPr>
              <p:cNvSpPr txBox="1"/>
              <p:nvPr/>
            </p:nvSpPr>
            <p:spPr>
              <a:xfrm>
                <a:off x="-3670298" y="8126389"/>
                <a:ext cx="3640904" cy="523220"/>
              </a:xfrm>
              <a:prstGeom prst="rect">
                <a:avLst/>
              </a:prstGeom>
              <a:noFill/>
            </p:spPr>
            <p:txBody>
              <a:bodyPr wrap="square" rtlCol="0">
                <a:noAutofit/>
              </a:bodyPr>
              <a:lstStyle/>
              <a:p>
                <a:r>
                  <a:rPr lang="en-GB" sz="1050" b="1">
                    <a:solidFill>
                      <a:srgbClr val="333333"/>
                    </a:solidFill>
                  </a:rPr>
                  <a:t>4. </a:t>
                </a:r>
                <a:r>
                  <a:rPr lang="en-GB" sz="1050">
                    <a:solidFill>
                      <a:srgbClr val="333333"/>
                    </a:solidFill>
                  </a:rPr>
                  <a:t>Choose </a:t>
                </a:r>
                <a:r>
                  <a:rPr lang="en-GB" sz="1050" b="1">
                    <a:solidFill>
                      <a:srgbClr val="333333"/>
                    </a:solidFill>
                  </a:rPr>
                  <a:t>Picture Colour</a:t>
                </a:r>
                <a:r>
                  <a:rPr lang="en-GB" sz="1050">
                    <a:solidFill>
                      <a:srgbClr val="333333"/>
                    </a:solidFill>
                  </a:rPr>
                  <a:t> to adjust the Saturation, Tone, and Colour.</a:t>
                </a:r>
              </a:p>
            </p:txBody>
          </p:sp>
          <p:sp>
            <p:nvSpPr>
              <p:cNvPr id="39" name="TextBox 38">
                <a:extLst>
                  <a:ext uri="{FF2B5EF4-FFF2-40B4-BE49-F238E27FC236}">
                    <a16:creationId xmlns:a16="http://schemas.microsoft.com/office/drawing/2014/main" id="{4912DA33-4B2C-438B-A864-19D35396F000}"/>
                  </a:ext>
                </a:extLst>
              </p:cNvPr>
              <p:cNvSpPr txBox="1"/>
              <p:nvPr/>
            </p:nvSpPr>
            <p:spPr>
              <a:xfrm>
                <a:off x="-3670298" y="8653093"/>
                <a:ext cx="3640904" cy="738664"/>
              </a:xfrm>
              <a:prstGeom prst="rect">
                <a:avLst/>
              </a:prstGeom>
              <a:noFill/>
            </p:spPr>
            <p:txBody>
              <a:bodyPr wrap="square" rtlCol="0">
                <a:noAutofit/>
              </a:bodyPr>
              <a:lstStyle/>
              <a:p>
                <a:r>
                  <a:rPr lang="en-GB" sz="1050" b="1">
                    <a:solidFill>
                      <a:srgbClr val="333333"/>
                    </a:solidFill>
                  </a:rPr>
                  <a:t>5. </a:t>
                </a:r>
                <a:r>
                  <a:rPr lang="en-GB" sz="1050">
                    <a:solidFill>
                      <a:srgbClr val="333333"/>
                    </a:solidFill>
                  </a:rPr>
                  <a:t>Choose </a:t>
                </a:r>
                <a:r>
                  <a:rPr lang="en-GB" sz="1050" b="1">
                    <a:solidFill>
                      <a:srgbClr val="333333"/>
                    </a:solidFill>
                  </a:rPr>
                  <a:t>Picture Correction</a:t>
                </a:r>
                <a:r>
                  <a:rPr lang="en-GB" sz="1050">
                    <a:solidFill>
                      <a:srgbClr val="333333"/>
                    </a:solidFill>
                  </a:rPr>
                  <a:t> to adjust the Sharpness, Brightness, </a:t>
                </a:r>
                <a:br>
                  <a:rPr lang="en-GB" sz="1050">
                    <a:solidFill>
                      <a:srgbClr val="333333"/>
                    </a:solidFill>
                  </a:rPr>
                </a:br>
                <a:r>
                  <a:rPr lang="en-GB" sz="1050">
                    <a:solidFill>
                      <a:srgbClr val="333333"/>
                    </a:solidFill>
                  </a:rPr>
                  <a:t>and Contrast.</a:t>
                </a:r>
              </a:p>
            </p:txBody>
          </p:sp>
        </p:grpSp>
      </p:grpSp>
    </p:spTree>
    <p:extLst>
      <p:ext uri="{BB962C8B-B14F-4D97-AF65-F5344CB8AC3E}">
        <p14:creationId xmlns:p14="http://schemas.microsoft.com/office/powerpoint/2010/main" val="47948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x content, sub text">
    <p:spTree>
      <p:nvGrpSpPr>
        <p:cNvPr id="1" name=""/>
        <p:cNvGrpSpPr/>
        <p:nvPr/>
      </p:nvGrpSpPr>
      <p:grpSpPr>
        <a:xfrm>
          <a:off x="0" y="0"/>
          <a:ext cx="0" cy="0"/>
          <a:chOff x="0" y="0"/>
          <a:chExt cx="0" cy="0"/>
        </a:xfrm>
      </p:grpSpPr>
      <p:sp>
        <p:nvSpPr>
          <p:cNvPr id="3" name="Text Placeholder 18"/>
          <p:cNvSpPr>
            <a:spLocks noGrp="1"/>
          </p:cNvSpPr>
          <p:nvPr>
            <p:ph type="body" sz="quarter" idx="10" hasCustomPrompt="1"/>
          </p:nvPr>
        </p:nvSpPr>
        <p:spPr>
          <a:xfrm>
            <a:off x="961256" y="1005576"/>
            <a:ext cx="5194920" cy="324036"/>
          </a:xfrm>
          <a:prstGeom prst="rect">
            <a:avLst/>
          </a:prstGeom>
        </p:spPr>
        <p:txBody>
          <a:bodyPr vert="horz" lIns="0" tIns="0" rIns="0" bIns="0"/>
          <a:lstStyle>
            <a:lvl1pPr marL="0" indent="0" algn="l">
              <a:spcBef>
                <a:spcPts val="0"/>
              </a:spcBef>
              <a:buNone/>
              <a:defRPr sz="2400">
                <a:solidFill>
                  <a:schemeClr val="accent1"/>
                </a:solidFill>
              </a:defRPr>
            </a:lvl1pPr>
          </a:lstStyle>
          <a:p>
            <a:pPr algn="l"/>
            <a:r>
              <a:rPr lang="en-GB" sz="2500" dirty="0">
                <a:solidFill>
                  <a:srgbClr val="008AC4"/>
                </a:solidFill>
              </a:rPr>
              <a:t>Subtitle</a:t>
            </a:r>
          </a:p>
        </p:txBody>
      </p:sp>
      <p:sp>
        <p:nvSpPr>
          <p:cNvPr id="4" name="Content Placeholder 2"/>
          <p:cNvSpPr>
            <a:spLocks noGrp="1"/>
          </p:cNvSpPr>
          <p:nvPr>
            <p:ph sz="quarter" idx="12"/>
          </p:nvPr>
        </p:nvSpPr>
        <p:spPr>
          <a:xfrm>
            <a:off x="971601" y="1491631"/>
            <a:ext cx="3672408" cy="2106233"/>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quarter" idx="13"/>
          </p:nvPr>
        </p:nvSpPr>
        <p:spPr>
          <a:xfrm>
            <a:off x="4860032" y="1491631"/>
            <a:ext cx="3672408" cy="2106233"/>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860032" y="3705877"/>
            <a:ext cx="3672408" cy="864095"/>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971600" y="3705877"/>
            <a:ext cx="3672408" cy="864095"/>
          </a:xfrm>
          <a:prstGeom prst="rect">
            <a:avLst/>
          </a:prstGeom>
        </p:spPr>
        <p:txBody>
          <a:bodyPr vert="horz" lIns="0" tIns="0" rIns="0" bIns="0" numCol="1" spcCol="144000"/>
          <a:lstStyle>
            <a:lvl1pPr marL="342900" indent="-342900">
              <a:buClr>
                <a:schemeClr val="tx1"/>
              </a:buClr>
              <a:buSzPct val="100000"/>
              <a:buFontTx/>
              <a:buBlip>
                <a:blip r:embed="rId2"/>
              </a:buBlip>
              <a:defRPr sz="1400">
                <a:solidFill>
                  <a:schemeClr val="tx1"/>
                </a:solidFill>
              </a:defRPr>
            </a:lvl1pPr>
            <a:lvl2pPr>
              <a:buClr>
                <a:schemeClr val="tx1"/>
              </a:buClr>
              <a:defRPr sz="1400">
                <a:solidFill>
                  <a:schemeClr val="tx1"/>
                </a:solidFill>
              </a:defRPr>
            </a:lvl2pPr>
            <a:lvl3pPr>
              <a:buClr>
                <a:schemeClr val="tx1"/>
              </a:buClr>
              <a:defRPr sz="1200">
                <a:solidFill>
                  <a:schemeClr val="tx1"/>
                </a:solidFill>
              </a:defRPr>
            </a:lvl3pPr>
            <a:lvl4pPr>
              <a:buClr>
                <a:schemeClr val="tx1"/>
              </a:buClr>
              <a:defRPr sz="1200">
                <a:solidFill>
                  <a:schemeClr val="bg1">
                    <a:lumMod val="50000"/>
                  </a:schemeClr>
                </a:solidFill>
              </a:defRPr>
            </a:lvl4pPr>
            <a:lvl5pPr>
              <a:buClr>
                <a:schemeClr val="tx1"/>
              </a:buClr>
              <a:defRPr sz="12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hasCustomPrompt="1"/>
          </p:nvPr>
        </p:nvSpPr>
        <p:spPr>
          <a:xfrm>
            <a:off x="961256" y="0"/>
            <a:ext cx="5194921" cy="1005576"/>
          </a:xfrm>
          <a:prstGeom prst="rect">
            <a:avLst/>
          </a:prstGeom>
          <a:noFill/>
        </p:spPr>
        <p:txBody>
          <a:bodyPr vert="horz" lIns="0" tIns="0" rIns="0" bIns="0" anchor="b" anchorCtr="0"/>
          <a:lstStyle>
            <a:lvl1pPr algn="l">
              <a:lnSpc>
                <a:spcPct val="80000"/>
              </a:lnSpc>
              <a:spcAft>
                <a:spcPts val="0"/>
              </a:spcAft>
              <a:defRPr sz="4000" u="none" strike="noStrike">
                <a:solidFill>
                  <a:schemeClr val="tx1"/>
                </a:solidFill>
              </a:defRPr>
            </a:lvl1pPr>
          </a:lstStyle>
          <a:p>
            <a:pPr lvl="0"/>
            <a:r>
              <a:rPr lang="en-GB" dirty="0"/>
              <a:t>Title</a:t>
            </a:r>
            <a:endParaRPr lang="en-US" dirty="0"/>
          </a:p>
        </p:txBody>
      </p:sp>
    </p:spTree>
    <p:extLst>
      <p:ext uri="{BB962C8B-B14F-4D97-AF65-F5344CB8AC3E}">
        <p14:creationId xmlns:p14="http://schemas.microsoft.com/office/powerpoint/2010/main" val="41825411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5660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68352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6" r:id="rId4"/>
    <p:sldLayoutId id="2147483653" r:id="rId5"/>
    <p:sldLayoutId id="2147483654" r:id="rId6"/>
    <p:sldLayoutId id="2147483655"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1800A00-91C4-4C41-82CA-31CA7AE7F155}" type="datetimeFigureOut">
              <a:rPr lang="en-US" smtClean="0"/>
              <a:t>12/16/2021</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6B40A1-AB30-B141-9005-592D0640FC73}" type="slidenum">
              <a:rPr lang="en-US" smtClean="0"/>
              <a:t>‹#›</a:t>
            </a:fld>
            <a:endParaRPr lang="en-US"/>
          </a:p>
        </p:txBody>
      </p:sp>
    </p:spTree>
    <p:extLst>
      <p:ext uri="{BB962C8B-B14F-4D97-AF65-F5344CB8AC3E}">
        <p14:creationId xmlns:p14="http://schemas.microsoft.com/office/powerpoint/2010/main" val="107764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270000" y="270001"/>
            <a:ext cx="8583054" cy="424732"/>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270000" y="1080000"/>
            <a:ext cx="8583055" cy="3263504"/>
          </a:xfrm>
          <a:prstGeom prst="rect">
            <a:avLst/>
          </a:prstGeom>
        </p:spPr>
        <p:txBody>
          <a:bodyPr vert="horz" lIns="91440" tIns="45720" rIns="91440" bIns="45720" rtlCol="0">
            <a:normAutofit/>
          </a:bodyPr>
          <a:lstStyle/>
          <a:p>
            <a:pPr marL="0" lvl="0" indent="0" algn="l" defTabSz="685800" rtl="0" eaLnBrk="1" latinLnBrk="0" hangingPunct="1">
              <a:lnSpc>
                <a:spcPct val="90000"/>
              </a:lnSpc>
              <a:spcBef>
                <a:spcPts val="0"/>
              </a:spcBef>
              <a:spcAft>
                <a:spcPts val="900"/>
              </a:spcAft>
              <a:buFont typeface="Arial" panose="020B0604020202020204" pitchFamily="34" charset="0"/>
              <a:buNone/>
            </a:pPr>
            <a:r>
              <a:rPr lang="en-US" dirty="0"/>
              <a:t>Heading 1</a:t>
            </a:r>
          </a:p>
          <a:p>
            <a:pPr marL="0" lvl="1" indent="0" algn="l" defTabSz="685800" rtl="0" eaLnBrk="1" latinLnBrk="0" hangingPunct="1">
              <a:lnSpc>
                <a:spcPct val="90000"/>
              </a:lnSpc>
              <a:spcBef>
                <a:spcPts val="0"/>
              </a:spcBef>
              <a:spcAft>
                <a:spcPts val="450"/>
              </a:spcAft>
              <a:buFont typeface="Arial" panose="020B0604020202020204" pitchFamily="34" charset="0"/>
              <a:buNone/>
            </a:pPr>
            <a:r>
              <a:rPr lang="en-US" dirty="0"/>
              <a:t>Heading 2</a:t>
            </a:r>
          </a:p>
          <a:p>
            <a:pPr marL="0" lvl="2" indent="0" algn="l" defTabSz="685800" rtl="0" eaLnBrk="1" latinLnBrk="0" hangingPunct="1">
              <a:lnSpc>
                <a:spcPct val="90000"/>
              </a:lnSpc>
              <a:spcBef>
                <a:spcPts val="0"/>
              </a:spcBef>
              <a:spcAft>
                <a:spcPts val="450"/>
              </a:spcAft>
              <a:buFont typeface="Arial" panose="020B0604020202020204" pitchFamily="34" charset="0"/>
              <a:buNone/>
            </a:pPr>
            <a:r>
              <a:rPr lang="en-US" dirty="0"/>
              <a:t>Body copy</a:t>
            </a:r>
          </a:p>
          <a:p>
            <a:pPr marL="0" lvl="3" indent="-171450" algn="l" defTabSz="685800" rtl="0" eaLnBrk="1" latinLnBrk="0" hangingPunct="1">
              <a:lnSpc>
                <a:spcPct val="90000"/>
              </a:lnSpc>
              <a:spcBef>
                <a:spcPts val="375"/>
              </a:spcBef>
              <a:buFont typeface="Arial" panose="020B0604020202020204" pitchFamily="34" charset="0"/>
              <a:buChar char="•"/>
            </a:pPr>
            <a:r>
              <a:rPr lang="en-US" dirty="0"/>
              <a:t>Bullet</a:t>
            </a:r>
          </a:p>
          <a:p>
            <a:pPr marL="345600" lvl="4" indent="-171450" algn="l" defTabSz="685800" rtl="0" eaLnBrk="1" latinLnBrk="0" hangingPunct="1">
              <a:lnSpc>
                <a:spcPct val="90000"/>
              </a:lnSpc>
              <a:spcBef>
                <a:spcPts val="375"/>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3333750" y="4767263"/>
            <a:ext cx="4785014" cy="273844"/>
          </a:xfrm>
          <a:prstGeom prst="rect">
            <a:avLst/>
          </a:prstGeom>
        </p:spPr>
        <p:txBody>
          <a:bodyPr vert="horz" lIns="91440" tIns="36000" rIns="91440" bIns="36000" rtlCol="0" anchor="b" anchorCtr="0"/>
          <a:lstStyle>
            <a:lvl1pPr algn="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8283286" y="4767263"/>
            <a:ext cx="569768" cy="273844"/>
          </a:xfrm>
          <a:prstGeom prst="rect">
            <a:avLst/>
          </a:prstGeom>
        </p:spPr>
        <p:txBody>
          <a:bodyPr vert="horz" lIns="91440" tIns="36000" rIns="91440" bIns="36000" rtlCol="0" anchor="b" anchorCtr="0"/>
          <a:lstStyle>
            <a:lvl1pPr algn="r">
              <a:defRPr sz="9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32159818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xStyles>
    <p:titleStyle>
      <a:lvl1pPr algn="l" defTabSz="685800" rtl="0" eaLnBrk="1" latinLnBrk="0" hangingPunct="1">
        <a:lnSpc>
          <a:spcPct val="90000"/>
        </a:lnSpc>
        <a:spcBef>
          <a:spcPct val="0"/>
        </a:spcBef>
        <a:buNone/>
        <a:defRPr lang="en-GB" sz="2400" b="1" kern="1200" dirty="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575" b="1"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200" b="1"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200" kern="1200" dirty="0" smtClean="0">
          <a:solidFill>
            <a:schemeClr val="tx1"/>
          </a:solidFill>
          <a:latin typeface="+mn-lt"/>
          <a:ea typeface="+mn-ea"/>
          <a:cs typeface="+mn-cs"/>
        </a:defRPr>
      </a:lvl3pPr>
      <a:lvl4pPr marL="42863" indent="-214313" algn="l" defTabSz="685800" rtl="0" eaLnBrk="1" latinLnBrk="0" hangingPunct="1">
        <a:lnSpc>
          <a:spcPct val="90000"/>
        </a:lnSpc>
        <a:spcBef>
          <a:spcPts val="375"/>
        </a:spcBef>
        <a:buFont typeface="Arial" panose="020B0604020202020204" pitchFamily="34" charset="0"/>
        <a:buChar char="•"/>
        <a:defRPr lang="en-US" sz="1200" kern="1200" dirty="0" smtClean="0">
          <a:solidFill>
            <a:schemeClr val="tx1"/>
          </a:solidFill>
          <a:latin typeface="+mn-lt"/>
          <a:ea typeface="+mn-ea"/>
          <a:cs typeface="+mn-cs"/>
        </a:defRPr>
      </a:lvl4pPr>
      <a:lvl5pPr marL="388463" indent="-214313" algn="l" defTabSz="685800" rtl="0" eaLnBrk="1" latinLnBrk="0" hangingPunct="1">
        <a:lnSpc>
          <a:spcPct val="90000"/>
        </a:lnSpc>
        <a:spcBef>
          <a:spcPts val="375"/>
        </a:spcBef>
        <a:buFont typeface="Arial" panose="020B0604020202020204" pitchFamily="34" charset="0"/>
        <a:buChar char="•"/>
        <a:defRPr lang="en-GB"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8917E8E-52DB-46AC-B36E-B9D1DEE3C678}" type="datetimeFigureOut">
              <a:rPr lang="en-GB" smtClean="0"/>
              <a:t>16/12/2021</a:t>
            </a:fld>
            <a:endParaRPr lang="en-GB"/>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1CF2CD11-9AF0-49CD-9A3C-643F900FA0A2}" type="slidenum">
              <a:rPr lang="en-GB" smtClean="0"/>
              <a:t>‹#›</a:t>
            </a:fld>
            <a:endParaRPr lang="en-GB"/>
          </a:p>
        </p:txBody>
      </p:sp>
    </p:spTree>
    <p:extLst>
      <p:ext uri="{BB962C8B-B14F-4D97-AF65-F5344CB8AC3E}">
        <p14:creationId xmlns:p14="http://schemas.microsoft.com/office/powerpoint/2010/main" val="1345320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C9180-CA76-4677-BE41-DDA229F6211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3A2CBE-C22E-48EF-93B5-0FB85839349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042A6F-8680-45C7-9344-A0283C8710D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F8BEC0-DB90-47DB-911C-039B7622AB92}" type="datetimeFigureOut">
              <a:rPr lang="en-GB" smtClean="0"/>
              <a:t>16/12/2021</a:t>
            </a:fld>
            <a:endParaRPr lang="en-GB"/>
          </a:p>
        </p:txBody>
      </p:sp>
      <p:sp>
        <p:nvSpPr>
          <p:cNvPr id="5" name="Footer Placeholder 4">
            <a:extLst>
              <a:ext uri="{FF2B5EF4-FFF2-40B4-BE49-F238E27FC236}">
                <a16:creationId xmlns:a16="http://schemas.microsoft.com/office/drawing/2014/main" id="{0D3A1538-6481-4889-B344-8B6E7A7C0E1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C74BC2-0DCE-46B2-8D41-F8CEC473C52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7366DC2-B91D-4CD3-9DDD-D292F87B5C8D}" type="slidenum">
              <a:rPr lang="en-GB" smtClean="0"/>
              <a:t>‹#›</a:t>
            </a:fld>
            <a:endParaRPr lang="en-GB"/>
          </a:p>
        </p:txBody>
      </p:sp>
    </p:spTree>
    <p:extLst>
      <p:ext uri="{BB962C8B-B14F-4D97-AF65-F5344CB8AC3E}">
        <p14:creationId xmlns:p14="http://schemas.microsoft.com/office/powerpoint/2010/main" val="245290127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activelives.sportengland.org/Home/AdultData" TargetMode="External"/><Relationship Id="rId2" Type="http://schemas.openxmlformats.org/officeDocument/2006/relationships/hyperlink" Target="https://fingertips.phe.org.uk/profile/healthy-ageing"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hyperlink" Target="https://www.gov.uk/government/publications/covid-19-wider-impacts-on-people-aged-65-and-ove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national-falls-prevention-coordination-group-progress-report/national-falls-prevention-coordination-group-progress-report" TargetMode="External"/><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hyperlink" Target="https://assets.publishing.service.gov.uk/government/uploads/system/uploads/attachment_data/file/1010501/HEMT_Wider_Impacts_Falls.pdf"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bgs.org.uk/sites/default/files/content/attachment/2020-05-04/Falls%20FAQs%20Poster%20for%20Care%20Homes%20May%202020.pdf" TargetMode="External"/><Relationship Id="rId3" Type="http://schemas.openxmlformats.org/officeDocument/2006/relationships/hyperlink" Target="https://www.gov.uk/government/publications/falls-and-fractures-consensus-statement" TargetMode="External"/><Relationship Id="rId7" Type="http://schemas.openxmlformats.org/officeDocument/2006/relationships/hyperlink" Target="https://portal.e-lfh.org.uk/" TargetMode="External"/><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hyperlink" Target="https://www.gov.uk/government/publications/falls-applying-all-our-health/falls-applying-all-our-health" TargetMode="External"/><Relationship Id="rId5" Type="http://schemas.openxmlformats.org/officeDocument/2006/relationships/hyperlink" Target="https://www.gov.uk/government/publications/strength-and-balance-quality-markers-supporting-improvement" TargetMode="External"/><Relationship Id="rId4" Type="http://schemas.openxmlformats.org/officeDocument/2006/relationships/hyperlink" Target="https://www.gov.uk/government/publications/falls-prevention-cost-effective-commission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1.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physoc.org/covid19resilience"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hysoc.org/covid19resilience"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256" y="630070"/>
            <a:ext cx="5194921" cy="1005576"/>
          </a:xfrm>
        </p:spPr>
        <p:txBody>
          <a:bodyPr/>
          <a:lstStyle/>
          <a:p>
            <a:r>
              <a:rPr lang="en-GB" dirty="0"/>
              <a:t>How can we develop a National Post-Pandemic Resilience Programme?</a:t>
            </a:r>
            <a:endParaRPr lang="en-US" dirty="0"/>
          </a:p>
        </p:txBody>
      </p:sp>
    </p:spTree>
    <p:extLst>
      <p:ext uri="{BB962C8B-B14F-4D97-AF65-F5344CB8AC3E}">
        <p14:creationId xmlns:p14="http://schemas.microsoft.com/office/powerpoint/2010/main" val="2900651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lanet&#10;&#10;Description automatically generated with low confidence">
            <a:extLst>
              <a:ext uri="{FF2B5EF4-FFF2-40B4-BE49-F238E27FC236}">
                <a16:creationId xmlns:a16="http://schemas.microsoft.com/office/drawing/2014/main" id="{029D93BA-7FFA-BF40-BAD6-0A4F1A85D109}"/>
              </a:ext>
            </a:extLst>
          </p:cNvPr>
          <p:cNvPicPr>
            <a:picLocks noChangeAspect="1"/>
          </p:cNvPicPr>
          <p:nvPr/>
        </p:nvPicPr>
        <p:blipFill>
          <a:blip r:embed="rId2"/>
          <a:stretch>
            <a:fillRect/>
          </a:stretch>
        </p:blipFill>
        <p:spPr>
          <a:xfrm>
            <a:off x="1210480" y="685800"/>
            <a:ext cx="2303225" cy="2295000"/>
          </a:xfrm>
          <a:prstGeom prst="rect">
            <a:avLst/>
          </a:prstGeom>
        </p:spPr>
      </p:pic>
      <p:pic>
        <p:nvPicPr>
          <p:cNvPr id="9" name="Picture 8" descr="A close-up of a planet&#10;&#10;Description automatically generated with low confidence">
            <a:extLst>
              <a:ext uri="{FF2B5EF4-FFF2-40B4-BE49-F238E27FC236}">
                <a16:creationId xmlns:a16="http://schemas.microsoft.com/office/drawing/2014/main" id="{04A62582-E974-EE4E-B1C4-5D78B8BE568D}"/>
              </a:ext>
            </a:extLst>
          </p:cNvPr>
          <p:cNvPicPr>
            <a:picLocks noChangeAspect="1"/>
          </p:cNvPicPr>
          <p:nvPr/>
        </p:nvPicPr>
        <p:blipFill>
          <a:blip r:embed="rId3"/>
          <a:stretch>
            <a:fillRect/>
          </a:stretch>
        </p:blipFill>
        <p:spPr>
          <a:xfrm>
            <a:off x="3480022" y="685800"/>
            <a:ext cx="2303138" cy="2295000"/>
          </a:xfrm>
          <a:prstGeom prst="rect">
            <a:avLst/>
          </a:prstGeom>
        </p:spPr>
      </p:pic>
      <p:pic>
        <p:nvPicPr>
          <p:cNvPr id="11" name="Picture 10" descr="A picture containing text, telephone, black, electronics&#10;&#10;Description automatically generated">
            <a:extLst>
              <a:ext uri="{FF2B5EF4-FFF2-40B4-BE49-F238E27FC236}">
                <a16:creationId xmlns:a16="http://schemas.microsoft.com/office/drawing/2014/main" id="{B24E0A03-ABBF-C347-9921-11C62CA8734C}"/>
              </a:ext>
            </a:extLst>
          </p:cNvPr>
          <p:cNvPicPr>
            <a:picLocks noChangeAspect="1"/>
          </p:cNvPicPr>
          <p:nvPr/>
        </p:nvPicPr>
        <p:blipFill>
          <a:blip r:embed="rId4"/>
          <a:stretch>
            <a:fillRect/>
          </a:stretch>
        </p:blipFill>
        <p:spPr>
          <a:xfrm>
            <a:off x="5748117" y="685800"/>
            <a:ext cx="2295000" cy="2295000"/>
          </a:xfrm>
          <a:prstGeom prst="rect">
            <a:avLst/>
          </a:prstGeom>
        </p:spPr>
      </p:pic>
      <p:sp>
        <p:nvSpPr>
          <p:cNvPr id="12" name="Rectangle 2">
            <a:extLst>
              <a:ext uri="{FF2B5EF4-FFF2-40B4-BE49-F238E27FC236}">
                <a16:creationId xmlns:a16="http://schemas.microsoft.com/office/drawing/2014/main" id="{C56A1ED0-8620-FD49-AD8D-70B5CC50D1DD}"/>
              </a:ext>
            </a:extLst>
          </p:cNvPr>
          <p:cNvSpPr>
            <a:spLocks noChangeArrowheads="1"/>
          </p:cNvSpPr>
          <p:nvPr/>
        </p:nvSpPr>
        <p:spPr bwMode="auto">
          <a:xfrm>
            <a:off x="3685429" y="4756754"/>
            <a:ext cx="440377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342900">
              <a:spcBef>
                <a:spcPct val="0"/>
              </a:spcBef>
              <a:buNone/>
            </a:pPr>
            <a:r>
              <a:rPr lang="sk-SK" altLang="en-US" sz="1350" dirty="0" err="1">
                <a:solidFill>
                  <a:prstClr val="black"/>
                </a:solidFill>
              </a:rPr>
              <a:t>McLeod</a:t>
            </a:r>
            <a:r>
              <a:rPr lang="sk-SK" altLang="en-US" sz="1350" dirty="0">
                <a:solidFill>
                  <a:prstClr val="black"/>
                </a:solidFill>
              </a:rPr>
              <a:t> et al. </a:t>
            </a:r>
            <a:r>
              <a:rPr lang="sk-SK" altLang="en-US" sz="1350" dirty="0" err="1">
                <a:solidFill>
                  <a:prstClr val="black"/>
                </a:solidFill>
              </a:rPr>
              <a:t>Biogerontology</a:t>
            </a:r>
            <a:r>
              <a:rPr lang="sk-SK" altLang="en-US" sz="1350" u="sng" dirty="0">
                <a:solidFill>
                  <a:prstClr val="black"/>
                </a:solidFill>
              </a:rPr>
              <a:t>.</a:t>
            </a:r>
            <a:r>
              <a:rPr lang="sk-SK" altLang="en-US" sz="1350" dirty="0">
                <a:solidFill>
                  <a:prstClr val="black"/>
                </a:solidFill>
              </a:rPr>
              <a:t> </a:t>
            </a:r>
            <a:r>
              <a:rPr lang="sk-SK" altLang="en-US" sz="1350" dirty="0">
                <a:solidFill>
                  <a:srgbClr val="000000"/>
                </a:solidFill>
              </a:rPr>
              <a:t>2016 Jun;17(3):497-510.</a:t>
            </a:r>
            <a:endParaRPr lang="en-US" altLang="en-US" sz="1350" dirty="0">
              <a:solidFill>
                <a:prstClr val="black"/>
              </a:solidFill>
            </a:endParaRPr>
          </a:p>
        </p:txBody>
      </p:sp>
      <p:pic>
        <p:nvPicPr>
          <p:cNvPr id="14" name="Picture 13" descr="Text&#10;&#10;Description automatically generated">
            <a:extLst>
              <a:ext uri="{FF2B5EF4-FFF2-40B4-BE49-F238E27FC236}">
                <a16:creationId xmlns:a16="http://schemas.microsoft.com/office/drawing/2014/main" id="{33BCAB0F-6AA4-554D-BE85-749DF4F4F3CA}"/>
              </a:ext>
            </a:extLst>
          </p:cNvPr>
          <p:cNvPicPr>
            <a:picLocks noChangeAspect="1"/>
          </p:cNvPicPr>
          <p:nvPr/>
        </p:nvPicPr>
        <p:blipFill>
          <a:blip r:embed="rId5"/>
          <a:stretch>
            <a:fillRect/>
          </a:stretch>
        </p:blipFill>
        <p:spPr>
          <a:xfrm>
            <a:off x="1143000" y="3127511"/>
            <a:ext cx="2412313" cy="1171901"/>
          </a:xfrm>
          <a:prstGeom prst="rect">
            <a:avLst/>
          </a:prstGeom>
        </p:spPr>
      </p:pic>
      <p:pic>
        <p:nvPicPr>
          <p:cNvPr id="16" name="Picture 15" descr="Text&#10;&#10;Description automatically generated">
            <a:extLst>
              <a:ext uri="{FF2B5EF4-FFF2-40B4-BE49-F238E27FC236}">
                <a16:creationId xmlns:a16="http://schemas.microsoft.com/office/drawing/2014/main" id="{58FCC3B9-B42B-8D43-8186-B0535789A308}"/>
              </a:ext>
            </a:extLst>
          </p:cNvPr>
          <p:cNvPicPr>
            <a:picLocks noChangeAspect="1"/>
          </p:cNvPicPr>
          <p:nvPr/>
        </p:nvPicPr>
        <p:blipFill>
          <a:blip r:embed="rId6"/>
          <a:stretch>
            <a:fillRect/>
          </a:stretch>
        </p:blipFill>
        <p:spPr>
          <a:xfrm>
            <a:off x="3541287" y="3167267"/>
            <a:ext cx="2185322" cy="910260"/>
          </a:xfrm>
          <a:prstGeom prst="rect">
            <a:avLst/>
          </a:prstGeom>
        </p:spPr>
      </p:pic>
      <p:pic>
        <p:nvPicPr>
          <p:cNvPr id="18" name="Picture 17" descr="Text&#10;&#10;Description automatically generated">
            <a:extLst>
              <a:ext uri="{FF2B5EF4-FFF2-40B4-BE49-F238E27FC236}">
                <a16:creationId xmlns:a16="http://schemas.microsoft.com/office/drawing/2014/main" id="{FAA63A5D-7855-2646-B6EE-5208461E4986}"/>
              </a:ext>
            </a:extLst>
          </p:cNvPr>
          <p:cNvPicPr>
            <a:picLocks noChangeAspect="1"/>
          </p:cNvPicPr>
          <p:nvPr/>
        </p:nvPicPr>
        <p:blipFill>
          <a:blip r:embed="rId7"/>
          <a:stretch>
            <a:fillRect/>
          </a:stretch>
        </p:blipFill>
        <p:spPr>
          <a:xfrm>
            <a:off x="5819445" y="3182592"/>
            <a:ext cx="2081478" cy="904875"/>
          </a:xfrm>
          <a:prstGeom prst="rect">
            <a:avLst/>
          </a:prstGeom>
        </p:spPr>
      </p:pic>
    </p:spTree>
    <p:extLst>
      <p:ext uri="{BB962C8B-B14F-4D97-AF65-F5344CB8AC3E}">
        <p14:creationId xmlns:p14="http://schemas.microsoft.com/office/powerpoint/2010/main" val="108799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E0861ABF-E162-6349-9865-E52152489515}"/>
              </a:ext>
            </a:extLst>
          </p:cNvPr>
          <p:cNvSpPr>
            <a:spLocks noGrp="1" noChangeArrowheads="1"/>
          </p:cNvSpPr>
          <p:nvPr>
            <p:ph type="title"/>
          </p:nvPr>
        </p:nvSpPr>
        <p:spPr>
          <a:xfrm>
            <a:off x="1485900" y="9525"/>
            <a:ext cx="6172200" cy="857250"/>
          </a:xfrm>
        </p:spPr>
        <p:txBody>
          <a:bodyPr/>
          <a:lstStyle/>
          <a:p>
            <a:r>
              <a:rPr lang="en-GB" altLang="en-US" sz="1500" b="1" dirty="0" err="1">
                <a:ea typeface="ＭＳ Ｐゴシック" panose="020B0600070205080204" pitchFamily="34" charset="-128"/>
              </a:rPr>
              <a:t>Wroblewski</a:t>
            </a:r>
            <a:r>
              <a:rPr lang="en-GB" altLang="en-US" sz="1500" b="1" dirty="0">
                <a:ea typeface="ＭＳ Ｐゴシック" panose="020B0600070205080204" pitchFamily="34" charset="-128"/>
              </a:rPr>
              <a:t>, A., et. al. Chronic Exercise Preserves Lean Muscle Mass in Masters Athletes. The Physician and Sports Medicine. 39, 2011.</a:t>
            </a:r>
            <a:br>
              <a:rPr lang="en-GB" altLang="en-US" sz="1500" dirty="0">
                <a:ea typeface="ＭＳ Ｐゴシック" panose="020B0600070205080204" pitchFamily="34" charset="-128"/>
              </a:rPr>
            </a:br>
            <a:endParaRPr lang="en-US" altLang="en-US" sz="1500" dirty="0">
              <a:ea typeface="ＭＳ Ｐゴシック" panose="020B0600070205080204" pitchFamily="34" charset="-128"/>
            </a:endParaRPr>
          </a:p>
        </p:txBody>
      </p:sp>
      <p:pic>
        <p:nvPicPr>
          <p:cNvPr id="40962" name="Content Placeholder 3">
            <a:extLst>
              <a:ext uri="{FF2B5EF4-FFF2-40B4-BE49-F238E27FC236}">
                <a16:creationId xmlns:a16="http://schemas.microsoft.com/office/drawing/2014/main" id="{C53A9598-3189-5643-999D-BD71307A1D6C}"/>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72678" r="-78896"/>
          <a:stretch>
            <a:fillRect/>
          </a:stretch>
        </p:blipFill>
        <p:spPr>
          <a:xfrm>
            <a:off x="1143000" y="685801"/>
            <a:ext cx="6750844" cy="417552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704E-03C2-5544-BCB1-BDD5BE94D965}"/>
              </a:ext>
            </a:extLst>
          </p:cNvPr>
          <p:cNvSpPr>
            <a:spLocks noGrp="1"/>
          </p:cNvSpPr>
          <p:nvPr>
            <p:ph type="title"/>
          </p:nvPr>
        </p:nvSpPr>
        <p:spPr>
          <a:xfrm>
            <a:off x="2000250" y="280743"/>
            <a:ext cx="5143500" cy="648296"/>
          </a:xfrm>
        </p:spPr>
        <p:txBody>
          <a:bodyPr>
            <a:normAutofit/>
          </a:bodyPr>
          <a:lstStyle/>
          <a:p>
            <a:pPr>
              <a:defRPr/>
            </a:pPr>
            <a:r>
              <a:rPr lang="en-GB" sz="2250" b="1" dirty="0">
                <a:solidFill>
                  <a:srgbClr val="000000"/>
                </a:solidFill>
              </a:rPr>
              <a:t>What’s the significance of being inactive?</a:t>
            </a:r>
            <a:br>
              <a:rPr lang="en-US" sz="2250" b="1" i="1" dirty="0">
                <a:solidFill>
                  <a:srgbClr val="000000"/>
                </a:solidFill>
              </a:rPr>
            </a:br>
            <a:r>
              <a:rPr lang="en-US" sz="1350" dirty="0">
                <a:solidFill>
                  <a:srgbClr val="000000"/>
                </a:solidFill>
              </a:rPr>
              <a:t>Blair S.N. British J Sports Med (2009) </a:t>
            </a:r>
            <a:r>
              <a:rPr lang="en-GB" sz="1350" dirty="0"/>
              <a:t>43(1):1-2.</a:t>
            </a:r>
            <a:endParaRPr lang="en-US" sz="1350" dirty="0">
              <a:latin typeface="+mn-lt"/>
            </a:endParaRPr>
          </a:p>
        </p:txBody>
      </p:sp>
      <p:pic>
        <p:nvPicPr>
          <p:cNvPr id="57346" name="Picture 3">
            <a:extLst>
              <a:ext uri="{FF2B5EF4-FFF2-40B4-BE49-F238E27FC236}">
                <a16:creationId xmlns:a16="http://schemas.microsoft.com/office/drawing/2014/main" id="{9BCA0124-89BB-E34A-BAFE-A5E87C965C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281114"/>
            <a:ext cx="3731122" cy="31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5">
            <a:extLst>
              <a:ext uri="{FF2B5EF4-FFF2-40B4-BE49-F238E27FC236}">
                <a16:creationId xmlns:a16="http://schemas.microsoft.com/office/drawing/2014/main" id="{DB8CF088-D972-E442-ABA6-055A02DDA9FC}"/>
              </a:ext>
            </a:extLst>
          </p:cNvPr>
          <p:cNvSpPr>
            <a:spLocks noChangeArrowheads="1"/>
          </p:cNvSpPr>
          <p:nvPr/>
        </p:nvSpPr>
        <p:spPr bwMode="auto">
          <a:xfrm>
            <a:off x="5265390" y="1331525"/>
            <a:ext cx="227841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342900">
              <a:spcBef>
                <a:spcPct val="0"/>
              </a:spcBef>
              <a:buNone/>
            </a:pPr>
            <a:r>
              <a:rPr lang="en-US" altLang="en-US" sz="1200" b="1" dirty="0">
                <a:solidFill>
                  <a:prstClr val="black"/>
                </a:solidFill>
              </a:rPr>
              <a:t>Attributable fractions (%) for all cause deaths in 40,842 (3333 deaths) men and 12,943 (491 deaths) women in the Aerobics Center Longitudinal Study.</a:t>
            </a:r>
          </a:p>
          <a:p>
            <a:pPr defTabSz="342900">
              <a:spcBef>
                <a:spcPct val="0"/>
              </a:spcBef>
              <a:buNone/>
            </a:pPr>
            <a:endParaRPr lang="en-US" altLang="en-US" sz="1200" b="1" dirty="0">
              <a:solidFill>
                <a:prstClr val="black"/>
              </a:solidFill>
            </a:endParaRPr>
          </a:p>
          <a:p>
            <a:pPr defTabSz="342900">
              <a:spcBef>
                <a:spcPct val="0"/>
              </a:spcBef>
              <a:buNone/>
            </a:pPr>
            <a:r>
              <a:rPr lang="en-US" altLang="en-US" sz="1200" b="1" dirty="0">
                <a:solidFill>
                  <a:prstClr val="black"/>
                </a:solidFill>
              </a:rPr>
              <a:t>The attributable fractions are adjusted for age and each other item in the figure.</a:t>
            </a:r>
          </a:p>
          <a:p>
            <a:pPr defTabSz="342900">
              <a:spcBef>
                <a:spcPct val="0"/>
              </a:spcBef>
              <a:buNone/>
            </a:pPr>
            <a:endParaRPr lang="en-US" altLang="en-US" sz="1200" b="1" dirty="0">
              <a:solidFill>
                <a:prstClr val="black"/>
              </a:solidFill>
            </a:endParaRPr>
          </a:p>
          <a:p>
            <a:pPr defTabSz="342900">
              <a:spcBef>
                <a:spcPct val="0"/>
              </a:spcBef>
              <a:buNone/>
            </a:pPr>
            <a:endParaRPr lang="en-US" altLang="en-US" sz="1200" b="1" dirty="0">
              <a:solidFill>
                <a:prstClr val="black"/>
              </a:solidFill>
            </a:endParaRPr>
          </a:p>
          <a:p>
            <a:pPr defTabSz="342900">
              <a:spcBef>
                <a:spcPct val="0"/>
              </a:spcBef>
              <a:buNone/>
            </a:pPr>
            <a:endParaRPr lang="en-US" altLang="en-US" sz="1200" b="1" dirty="0">
              <a:solidFill>
                <a:prstClr val="black"/>
              </a:solidFill>
            </a:endParaRPr>
          </a:p>
          <a:p>
            <a:pPr defTabSz="342900">
              <a:spcBef>
                <a:spcPct val="0"/>
              </a:spcBef>
              <a:buNone/>
            </a:pPr>
            <a:r>
              <a:rPr lang="en-US" altLang="en-US" sz="1200" b="1" dirty="0">
                <a:solidFill>
                  <a:prstClr val="black"/>
                </a:solidFill>
              </a:rPr>
              <a:t>* = cardiorespiratory fitness determined by a maximal</a:t>
            </a:r>
          </a:p>
          <a:p>
            <a:pPr defTabSz="342900">
              <a:spcBef>
                <a:spcPct val="0"/>
              </a:spcBef>
              <a:buNone/>
            </a:pPr>
            <a:r>
              <a:rPr lang="en-US" altLang="en-US" sz="1200" b="1" dirty="0">
                <a:solidFill>
                  <a:prstClr val="black"/>
                </a:solidFill>
              </a:rPr>
              <a:t>exercise test on a treadmill. </a:t>
            </a:r>
          </a:p>
        </p:txBody>
      </p:sp>
    </p:spTree>
    <p:extLst>
      <p:ext uri="{BB962C8B-B14F-4D97-AF65-F5344CB8AC3E}">
        <p14:creationId xmlns:p14="http://schemas.microsoft.com/office/powerpoint/2010/main" val="29337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23478"/>
            <a:ext cx="6048672" cy="2016224"/>
          </a:xfrm>
        </p:spPr>
        <p:txBody>
          <a:bodyPr vert="horz" lIns="0" tIns="0" rIns="0" bIns="0" anchor="b" anchorCtr="0">
            <a:normAutofit/>
          </a:bodyPr>
          <a:lstStyle/>
          <a:p>
            <a:pPr defTabSz="914400"/>
            <a:r>
              <a:rPr lang="en-GB" sz="3200" dirty="0">
                <a:latin typeface="+mn-lt"/>
              </a:rPr>
              <a:t>What steps are the Office for Health Improvement and Disparities and other Government bodies taking to address the reduction in physical activity among older people?</a:t>
            </a:r>
            <a:endParaRPr lang="en-US" sz="3200" dirty="0">
              <a:latin typeface="+mn-lt"/>
            </a:endParaRPr>
          </a:p>
        </p:txBody>
      </p:sp>
      <p:sp>
        <p:nvSpPr>
          <p:cNvPr id="3" name="TextBox 2">
            <a:extLst>
              <a:ext uri="{FF2B5EF4-FFF2-40B4-BE49-F238E27FC236}">
                <a16:creationId xmlns:a16="http://schemas.microsoft.com/office/drawing/2014/main" id="{E4F7F4FE-B29C-499D-ACF7-23F1883CB516}"/>
              </a:ext>
            </a:extLst>
          </p:cNvPr>
          <p:cNvSpPr txBox="1"/>
          <p:nvPr/>
        </p:nvSpPr>
        <p:spPr>
          <a:xfrm>
            <a:off x="832756" y="2211710"/>
            <a:ext cx="5328592" cy="707886"/>
          </a:xfrm>
          <a:prstGeom prst="rect">
            <a:avLst/>
          </a:prstGeom>
          <a:noFill/>
        </p:spPr>
        <p:txBody>
          <a:bodyPr wrap="square" rtlCol="0">
            <a:spAutoFit/>
          </a:bodyPr>
          <a:lstStyle/>
          <a:p>
            <a:r>
              <a:rPr lang="en-GB" sz="2000" dirty="0">
                <a:solidFill>
                  <a:schemeClr val="bg1"/>
                </a:solidFill>
              </a:rPr>
              <a:t>Alison Iliff, Office for Health Improvement and Disparities (OHID)</a:t>
            </a:r>
          </a:p>
        </p:txBody>
      </p:sp>
    </p:spTree>
    <p:extLst>
      <p:ext uri="{BB962C8B-B14F-4D97-AF65-F5344CB8AC3E}">
        <p14:creationId xmlns:p14="http://schemas.microsoft.com/office/powerpoint/2010/main" val="13411925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a:xfrm>
            <a:off x="697781" y="1912251"/>
            <a:ext cx="6858000" cy="798680"/>
          </a:xfrm>
        </p:spPr>
        <p:txBody>
          <a:bodyPr/>
          <a:lstStyle/>
          <a:p>
            <a:r>
              <a:rPr lang="en-GB" dirty="0"/>
              <a:t>Addressing the reduction in physical activity among older people</a:t>
            </a:r>
          </a:p>
        </p:txBody>
      </p:sp>
      <p:sp>
        <p:nvSpPr>
          <p:cNvPr id="5" name="Subtitle 4">
            <a:extLst>
              <a:ext uri="{FF2B5EF4-FFF2-40B4-BE49-F238E27FC236}">
                <a16:creationId xmlns:a16="http://schemas.microsoft.com/office/drawing/2014/main" id="{F9E4C3DD-0C15-4059-95FA-4122D45E2BAB}"/>
              </a:ext>
            </a:extLst>
          </p:cNvPr>
          <p:cNvSpPr>
            <a:spLocks noGrp="1"/>
          </p:cNvSpPr>
          <p:nvPr>
            <p:ph type="subTitle" idx="1"/>
          </p:nvPr>
        </p:nvSpPr>
        <p:spPr/>
        <p:txBody>
          <a:bodyPr/>
          <a:lstStyle/>
          <a:p>
            <a:r>
              <a:rPr lang="en-GB" dirty="0"/>
              <a:t>Alison Iliff, Health and Wellbeing Programme Lead</a:t>
            </a:r>
          </a:p>
        </p:txBody>
      </p:sp>
      <p:sp>
        <p:nvSpPr>
          <p:cNvPr id="3" name="Text Placeholder 2">
            <a:extLst>
              <a:ext uri="{FF2B5EF4-FFF2-40B4-BE49-F238E27FC236}">
                <a16:creationId xmlns:a16="http://schemas.microsoft.com/office/drawing/2014/main" id="{CA10E81C-2823-44C3-A9A6-EA1BBAC94AE5}"/>
              </a:ext>
            </a:extLst>
          </p:cNvPr>
          <p:cNvSpPr>
            <a:spLocks noGrp="1"/>
          </p:cNvSpPr>
          <p:nvPr>
            <p:ph type="body" sz="quarter" idx="13"/>
          </p:nvPr>
        </p:nvSpPr>
        <p:spPr/>
        <p:txBody>
          <a:bodyPr/>
          <a:lstStyle/>
          <a:p>
            <a:r>
              <a:rPr lang="en-GB" dirty="0"/>
              <a:t>16 December 2021</a:t>
            </a:r>
          </a:p>
        </p:txBody>
      </p:sp>
    </p:spTree>
    <p:extLst>
      <p:ext uri="{BB962C8B-B14F-4D97-AF65-F5344CB8AC3E}">
        <p14:creationId xmlns:p14="http://schemas.microsoft.com/office/powerpoint/2010/main" val="317683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270001" y="281243"/>
            <a:ext cx="8584622" cy="633629"/>
          </a:xfrm>
        </p:spPr>
        <p:txBody>
          <a:bodyPr/>
          <a:lstStyle/>
          <a:p>
            <a:r>
              <a:rPr lang="en-GB" dirty="0"/>
              <a:t>The Office for Health Improvement and Disparities</a:t>
            </a:r>
          </a:p>
        </p:txBody>
      </p:sp>
      <p:sp>
        <p:nvSpPr>
          <p:cNvPr id="7" name="Content Placeholder 6">
            <a:extLst>
              <a:ext uri="{FF2B5EF4-FFF2-40B4-BE49-F238E27FC236}">
                <a16:creationId xmlns:a16="http://schemas.microsoft.com/office/drawing/2014/main" id="{B45199DD-EC17-4660-B97D-D0A24B0C8A59}"/>
              </a:ext>
            </a:extLst>
          </p:cNvPr>
          <p:cNvSpPr>
            <a:spLocks noGrp="1"/>
          </p:cNvSpPr>
          <p:nvPr>
            <p:ph idx="1"/>
          </p:nvPr>
        </p:nvSpPr>
        <p:spPr/>
        <p:txBody>
          <a:bodyPr>
            <a:normAutofit fontScale="62500" lnSpcReduction="20000"/>
          </a:bodyPr>
          <a:lstStyle/>
          <a:p>
            <a:pPr marL="257175" indent="-257175">
              <a:lnSpc>
                <a:spcPct val="120000"/>
              </a:lnSpc>
              <a:buFont typeface="Arial" panose="020B0604020202020204" pitchFamily="34" charset="0"/>
              <a:buChar char="•"/>
            </a:pPr>
            <a:r>
              <a:rPr lang="en-GB" sz="1800" b="0" dirty="0"/>
              <a:t>Established on 1 October 2021 bringing together health improvement and intelligence functions from PHE and DHSC</a:t>
            </a:r>
          </a:p>
          <a:p>
            <a:pPr marL="257175" indent="-257175">
              <a:lnSpc>
                <a:spcPct val="120000"/>
              </a:lnSpc>
              <a:buFont typeface="Arial" panose="020B0604020202020204" pitchFamily="34" charset="0"/>
              <a:buChar char="•"/>
            </a:pPr>
            <a:r>
              <a:rPr lang="en-GB" sz="1800" b="0" dirty="0"/>
              <a:t>Works across government, local government and the health and care system to focus on preventing ill-health and reducing inequalities</a:t>
            </a:r>
          </a:p>
          <a:p>
            <a:pPr lvl="0" eaLnBrk="0" fontAlgn="base" hangingPunct="0">
              <a:lnSpc>
                <a:spcPct val="120000"/>
              </a:lnSpc>
              <a:spcBef>
                <a:spcPct val="0"/>
              </a:spcBef>
              <a:spcAft>
                <a:spcPct val="0"/>
              </a:spcAft>
            </a:pPr>
            <a:r>
              <a:rPr lang="en-US" altLang="en-US" sz="1800" b="0" dirty="0">
                <a:solidFill>
                  <a:srgbClr val="0B0C0C"/>
                </a:solidFill>
              </a:rPr>
              <a:t>OHID will:</a:t>
            </a:r>
            <a:endParaRPr lang="en-US" altLang="en-US" sz="1800" b="0" dirty="0"/>
          </a:p>
          <a:p>
            <a:pPr marL="257175" indent="-257175" eaLnBrk="0" fontAlgn="base" hangingPunct="0">
              <a:lnSpc>
                <a:spcPct val="120000"/>
              </a:lnSpc>
              <a:spcBef>
                <a:spcPct val="0"/>
              </a:spcBef>
              <a:spcAft>
                <a:spcPct val="0"/>
              </a:spcAft>
              <a:buFont typeface="Arial" panose="020B0604020202020204" pitchFamily="34" charset="0"/>
              <a:buChar char="•"/>
            </a:pPr>
            <a:r>
              <a:rPr lang="en-US" altLang="en-US" sz="1800" b="0" dirty="0">
                <a:solidFill>
                  <a:srgbClr val="0B0C0C"/>
                </a:solidFill>
              </a:rPr>
              <a:t>identify and address health disparities, focusing on those groups and areas where health inequalities have greatest effect</a:t>
            </a:r>
          </a:p>
          <a:p>
            <a:pPr marL="257175" indent="-257175" eaLnBrk="0" fontAlgn="base" hangingPunct="0">
              <a:lnSpc>
                <a:spcPct val="120000"/>
              </a:lnSpc>
              <a:spcBef>
                <a:spcPct val="0"/>
              </a:spcBef>
              <a:spcAft>
                <a:spcPct val="0"/>
              </a:spcAft>
              <a:buFont typeface="Arial" panose="020B0604020202020204" pitchFamily="34" charset="0"/>
              <a:buChar char="•"/>
            </a:pPr>
            <a:r>
              <a:rPr lang="en-US" altLang="en-US" sz="1800" b="0" dirty="0">
                <a:solidFill>
                  <a:srgbClr val="0B0C0C"/>
                </a:solidFill>
              </a:rPr>
              <a:t>take action on the biggest preventable risk factors for ill health and premature death including tobacco, obesity and harmful use of alcohol and drugs</a:t>
            </a:r>
          </a:p>
          <a:p>
            <a:pPr marL="257175" indent="-257175" eaLnBrk="0" fontAlgn="base" hangingPunct="0">
              <a:lnSpc>
                <a:spcPct val="120000"/>
              </a:lnSpc>
              <a:spcBef>
                <a:spcPct val="0"/>
              </a:spcBef>
              <a:spcAft>
                <a:spcPct val="0"/>
              </a:spcAft>
              <a:buFont typeface="Arial" panose="020B0604020202020204" pitchFamily="34" charset="0"/>
              <a:buChar char="•"/>
            </a:pPr>
            <a:r>
              <a:rPr lang="en-US" altLang="en-US" sz="1800" b="0" dirty="0">
                <a:solidFill>
                  <a:srgbClr val="0B0C0C"/>
                </a:solidFill>
              </a:rPr>
              <a:t>work with the NHS and local government to improve access to the services which detect and act on health risks and conditions, as early as possible</a:t>
            </a:r>
          </a:p>
          <a:p>
            <a:pPr marL="257175" indent="-257175" eaLnBrk="0" fontAlgn="base" hangingPunct="0">
              <a:lnSpc>
                <a:spcPct val="120000"/>
              </a:lnSpc>
              <a:spcBef>
                <a:spcPct val="0"/>
              </a:spcBef>
              <a:spcAft>
                <a:spcPct val="0"/>
              </a:spcAft>
              <a:buFont typeface="Arial" panose="020B0604020202020204" pitchFamily="34" charset="0"/>
              <a:buChar char="•"/>
            </a:pPr>
            <a:r>
              <a:rPr lang="en-US" altLang="en-US" sz="1800" b="0" dirty="0">
                <a:solidFill>
                  <a:srgbClr val="0B0C0C"/>
                </a:solidFill>
              </a:rPr>
              <a:t>develop strong partnerships across government, communities, industry and employers, to act on the wider factors that contribute to people’s health, such as work, housing and education</a:t>
            </a:r>
          </a:p>
          <a:p>
            <a:pPr marL="257175" indent="-257175" eaLnBrk="0" fontAlgn="base" hangingPunct="0">
              <a:lnSpc>
                <a:spcPct val="120000"/>
              </a:lnSpc>
              <a:spcBef>
                <a:spcPct val="0"/>
              </a:spcBef>
              <a:spcAft>
                <a:spcPct val="0"/>
              </a:spcAft>
              <a:buFont typeface="Arial" panose="020B0604020202020204" pitchFamily="34" charset="0"/>
              <a:buChar char="•"/>
            </a:pPr>
            <a:r>
              <a:rPr lang="en-GB" sz="1800" b="0" dirty="0"/>
              <a:t>drive innovation in health improvement, harnessing the best of technology, analytics, and innovations in policy and delivery, to help deliver change where it is needed most</a:t>
            </a:r>
          </a:p>
          <a:p>
            <a:pPr lvl="0" eaLnBrk="0" fontAlgn="base" hangingPunct="0">
              <a:lnSpc>
                <a:spcPct val="100000"/>
              </a:lnSpc>
              <a:spcBef>
                <a:spcPct val="0"/>
              </a:spcBef>
              <a:spcAft>
                <a:spcPct val="0"/>
              </a:spcAft>
              <a:buFontTx/>
              <a:buChar char="•"/>
            </a:pPr>
            <a:endParaRPr lang="en-US" altLang="en-US" sz="1800" b="0" dirty="0">
              <a:solidFill>
                <a:srgbClr val="0B0C0C"/>
              </a:solidFill>
              <a:latin typeface="GDS Transport"/>
            </a:endParaRPr>
          </a:p>
          <a:p>
            <a:pPr marL="257175" indent="-257175">
              <a:buFont typeface="Arial" panose="020B0604020202020204" pitchFamily="34" charset="0"/>
              <a:buChar char="•"/>
            </a:pPr>
            <a:endParaRPr lang="en-GB" b="0" dirty="0"/>
          </a:p>
        </p:txBody>
      </p:sp>
      <p:sp>
        <p:nvSpPr>
          <p:cNvPr id="10" name="Footer Placeholder 7">
            <a:extLst>
              <a:ext uri="{FF2B5EF4-FFF2-40B4-BE49-F238E27FC236}">
                <a16:creationId xmlns:a16="http://schemas.microsoft.com/office/drawing/2014/main" id="{E9B7707C-6D30-4372-B862-049AB02215D2}"/>
              </a:ext>
            </a:extLst>
          </p:cNvPr>
          <p:cNvSpPr>
            <a:spLocks noGrp="1"/>
          </p:cNvSpPr>
          <p:nvPr>
            <p:ph type="ftr" sz="quarter" idx="11"/>
          </p:nvPr>
        </p:nvSpPr>
        <p:spPr>
          <a:xfrm>
            <a:off x="3354961" y="4767263"/>
            <a:ext cx="4785014" cy="273844"/>
          </a:xfrm>
        </p:spPr>
        <p:txBody>
          <a:bodyPr/>
          <a:lstStyle/>
          <a:p>
            <a:pPr defTabSz="685800"/>
            <a:r>
              <a:rPr lang="en-GB" dirty="0">
                <a:solidFill>
                  <a:prstClr val="black"/>
                </a:solidFill>
                <a:latin typeface="Arial" panose="020B0604020202020204"/>
              </a:rPr>
              <a:t>Footer</a:t>
            </a:r>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a:xfrm>
            <a:off x="8283286" y="4767263"/>
            <a:ext cx="569768" cy="273844"/>
          </a:xfrm>
        </p:spPr>
        <p:txBody>
          <a:bodyPr/>
          <a:lstStyle/>
          <a:p>
            <a:pPr defTabSz="685800"/>
            <a:fld id="{06A44ADC-FBC0-4698-B0EC-1AD4A4060383}" type="slidenum">
              <a:rPr lang="en-GB">
                <a:solidFill>
                  <a:prstClr val="black"/>
                </a:solidFill>
                <a:latin typeface="Arial" panose="020B0604020202020204"/>
              </a:rPr>
              <a:pPr defTabSz="685800"/>
              <a:t>15</a:t>
            </a:fld>
            <a:endParaRPr lang="en-GB" dirty="0">
              <a:solidFill>
                <a:prstClr val="black"/>
              </a:solidFill>
              <a:latin typeface="Arial" panose="020B0604020202020204"/>
            </a:endParaRPr>
          </a:p>
        </p:txBody>
      </p:sp>
      <p:sp>
        <p:nvSpPr>
          <p:cNvPr id="2" name="Rectangle 1">
            <a:extLst>
              <a:ext uri="{FF2B5EF4-FFF2-40B4-BE49-F238E27FC236}">
                <a16:creationId xmlns:a16="http://schemas.microsoft.com/office/drawing/2014/main" id="{8A4EF351-A56C-4EB8-8482-667CF0017BEC}"/>
              </a:ext>
            </a:extLst>
          </p:cNvPr>
          <p:cNvSpPr>
            <a:spLocks noChangeArrowheads="1"/>
          </p:cNvSpPr>
          <p:nvPr/>
        </p:nvSpPr>
        <p:spPr bwMode="auto">
          <a:xfrm>
            <a:off x="0" y="-28573"/>
            <a:ext cx="165464" cy="4000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 tIns="95220" rIns="68580" bIns="95220" numCol="1" anchor="ctr" anchorCtr="0" compatLnSpc="1">
            <a:prstTxWarp prst="textNoShape">
              <a:avLst/>
            </a:prstTxWarp>
            <a:spAutoFit/>
          </a:bodyPr>
          <a:lstStyle/>
          <a:p>
            <a:pPr defTabSz="685800"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4336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0B3C-40A1-4495-8F9C-72366E8DB913}"/>
              </a:ext>
            </a:extLst>
          </p:cNvPr>
          <p:cNvSpPr>
            <a:spLocks noGrp="1"/>
          </p:cNvSpPr>
          <p:nvPr>
            <p:ph type="title"/>
          </p:nvPr>
        </p:nvSpPr>
        <p:spPr/>
        <p:txBody>
          <a:bodyPr>
            <a:normAutofit fontScale="90000"/>
          </a:bodyPr>
          <a:lstStyle/>
          <a:p>
            <a:r>
              <a:rPr lang="en-GB" dirty="0"/>
              <a:t>What data do we have about physical activity in older adults</a:t>
            </a:r>
          </a:p>
        </p:txBody>
      </p:sp>
      <p:sp>
        <p:nvSpPr>
          <p:cNvPr id="3" name="Content Placeholder 2">
            <a:extLst>
              <a:ext uri="{FF2B5EF4-FFF2-40B4-BE49-F238E27FC236}">
                <a16:creationId xmlns:a16="http://schemas.microsoft.com/office/drawing/2014/main" id="{C2758758-1527-4CC5-970F-75C9FA70E7D3}"/>
              </a:ext>
            </a:extLst>
          </p:cNvPr>
          <p:cNvSpPr>
            <a:spLocks noGrp="1"/>
          </p:cNvSpPr>
          <p:nvPr>
            <p:ph idx="1"/>
          </p:nvPr>
        </p:nvSpPr>
        <p:spPr/>
        <p:txBody>
          <a:bodyPr/>
          <a:lstStyle/>
          <a:p>
            <a:pPr marL="257175" indent="-257175">
              <a:buFont typeface="Arial" panose="020B0604020202020204" pitchFamily="34" charset="0"/>
              <a:buChar char="•"/>
            </a:pPr>
            <a:r>
              <a:rPr lang="en-GB" b="0" dirty="0">
                <a:hlinkClick r:id="rId2"/>
              </a:rPr>
              <a:t>Fingertips</a:t>
            </a:r>
            <a:r>
              <a:rPr lang="en-GB" b="0" dirty="0"/>
              <a:t> physical activity data – not currently broken down by age group (all adults 19+)</a:t>
            </a:r>
          </a:p>
          <a:p>
            <a:pPr marL="257175" indent="-257175">
              <a:buFont typeface="Arial" panose="020B0604020202020204" pitchFamily="34" charset="0"/>
              <a:buChar char="•"/>
            </a:pPr>
            <a:r>
              <a:rPr lang="en-GB" b="0" dirty="0"/>
              <a:t>Sport England’s </a:t>
            </a:r>
            <a:r>
              <a:rPr lang="en-GB" b="0" dirty="0">
                <a:hlinkClick r:id="rId3"/>
              </a:rPr>
              <a:t>Active Lives </a:t>
            </a:r>
            <a:r>
              <a:rPr lang="en-GB" b="0" dirty="0"/>
              <a:t>survey </a:t>
            </a:r>
          </a:p>
          <a:p>
            <a:pPr marL="602775" lvl="4" indent="-257175"/>
            <a:r>
              <a:rPr lang="en-GB" sz="1500" dirty="0"/>
              <a:t>Official statistics</a:t>
            </a:r>
          </a:p>
          <a:p>
            <a:pPr marL="602775" lvl="4" indent="-257175"/>
            <a:r>
              <a:rPr lang="en-GB" sz="1500" dirty="0"/>
              <a:t>Adult survey published twice a year</a:t>
            </a:r>
          </a:p>
          <a:p>
            <a:pPr marL="602775" lvl="4" indent="-257175"/>
            <a:r>
              <a:rPr lang="en-GB" sz="1500" dirty="0"/>
              <a:t>Covers participation in organised sport and routine physical activity (</a:t>
            </a:r>
            <a:r>
              <a:rPr lang="en-GB" sz="1500" dirty="0" err="1"/>
              <a:t>eg</a:t>
            </a:r>
            <a:r>
              <a:rPr lang="en-GB" sz="1500" dirty="0"/>
              <a:t> walking/cycling for travel) and strength activity</a:t>
            </a:r>
          </a:p>
          <a:p>
            <a:pPr marL="602775" lvl="4" indent="-257175"/>
            <a:r>
              <a:rPr lang="en-GB" sz="1500" dirty="0"/>
              <a:t>Allows you to build your own reports – </a:t>
            </a:r>
            <a:r>
              <a:rPr lang="en-GB" sz="1500" dirty="0" err="1"/>
              <a:t>eg</a:t>
            </a:r>
            <a:r>
              <a:rPr lang="en-GB" sz="1500" dirty="0"/>
              <a:t> type of activity, age group, location</a:t>
            </a:r>
            <a:r>
              <a:rPr lang="en-GB" sz="1500"/>
              <a:t>, disability</a:t>
            </a:r>
            <a:r>
              <a:rPr lang="en-GB" sz="1500" dirty="0"/>
              <a:t>, time periods</a:t>
            </a:r>
          </a:p>
          <a:p>
            <a:pPr marL="602775" lvl="4" indent="-257175"/>
            <a:r>
              <a:rPr lang="en-GB" sz="1500" dirty="0"/>
              <a:t>Ten or 20-year age bands</a:t>
            </a:r>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endParaRPr lang="en-GB" dirty="0"/>
          </a:p>
        </p:txBody>
      </p:sp>
    </p:spTree>
    <p:extLst>
      <p:ext uri="{BB962C8B-B14F-4D97-AF65-F5344CB8AC3E}">
        <p14:creationId xmlns:p14="http://schemas.microsoft.com/office/powerpoint/2010/main" val="416059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3372-ED1D-49CE-80C4-6EB1F2A402DF}"/>
              </a:ext>
            </a:extLst>
          </p:cNvPr>
          <p:cNvSpPr>
            <a:spLocks noGrp="1"/>
          </p:cNvSpPr>
          <p:nvPr>
            <p:ph type="title"/>
          </p:nvPr>
        </p:nvSpPr>
        <p:spPr>
          <a:xfrm>
            <a:off x="270000" y="270001"/>
            <a:ext cx="8583054" cy="401648"/>
          </a:xfrm>
        </p:spPr>
        <p:txBody>
          <a:bodyPr anchor="t">
            <a:normAutofit/>
          </a:bodyPr>
          <a:lstStyle/>
          <a:p>
            <a:r>
              <a:rPr lang="en-GB" sz="2025"/>
              <a:t>Wider impacts of COVID on health: physical activity in older adults</a:t>
            </a:r>
          </a:p>
        </p:txBody>
      </p:sp>
      <p:sp>
        <p:nvSpPr>
          <p:cNvPr id="3" name="Content Placeholder 2">
            <a:extLst>
              <a:ext uri="{FF2B5EF4-FFF2-40B4-BE49-F238E27FC236}">
                <a16:creationId xmlns:a16="http://schemas.microsoft.com/office/drawing/2014/main" id="{A342C2E1-737F-4249-8EA9-1E368C45A714}"/>
              </a:ext>
            </a:extLst>
          </p:cNvPr>
          <p:cNvSpPr>
            <a:spLocks noGrp="1"/>
          </p:cNvSpPr>
          <p:nvPr>
            <p:ph sz="half" idx="1"/>
          </p:nvPr>
        </p:nvSpPr>
        <p:spPr>
          <a:xfrm>
            <a:off x="270000" y="1080000"/>
            <a:ext cx="4185000" cy="3533564"/>
          </a:xfrm>
        </p:spPr>
        <p:txBody>
          <a:bodyPr>
            <a:normAutofit fontScale="85000" lnSpcReduction="10000"/>
          </a:bodyPr>
          <a:lstStyle/>
          <a:p>
            <a:pPr marL="257175" indent="-257175">
              <a:buFont typeface="Arial" panose="020B0604020202020204" pitchFamily="34" charset="0"/>
              <a:buChar char="•"/>
            </a:pPr>
            <a:r>
              <a:rPr lang="en-GB" b="0" dirty="0"/>
              <a:t>In all older adult age groups proportion of those doing the least activity increased and the proportion doing the highest levels decreased between 2019 and 2020</a:t>
            </a:r>
          </a:p>
          <a:p>
            <a:pPr marL="257175" indent="-257175">
              <a:buFont typeface="Arial" panose="020B0604020202020204" pitchFamily="34" charset="0"/>
              <a:buChar char="•"/>
            </a:pPr>
            <a:r>
              <a:rPr lang="en-GB" b="0" dirty="0"/>
              <a:t>Strong evidence of the link between increasing physical activity and a reduction in both the number of people who fall and the number of falls</a:t>
            </a:r>
          </a:p>
          <a:p>
            <a:pPr marL="257175" indent="-257175">
              <a:buFont typeface="Arial" panose="020B0604020202020204" pitchFamily="34" charset="0"/>
              <a:buChar char="•"/>
            </a:pPr>
            <a:r>
              <a:rPr lang="en-GB" b="0" dirty="0"/>
              <a:t>Report hypothesises that the inverse relationship is also true </a:t>
            </a:r>
          </a:p>
          <a:p>
            <a:pPr marL="257175" indent="-257175">
              <a:buFont typeface="Arial" panose="020B0604020202020204" pitchFamily="34" charset="0"/>
              <a:buChar char="•"/>
            </a:pPr>
            <a:r>
              <a:rPr lang="en-GB" b="0" dirty="0"/>
              <a:t>Estimates 110,000 more older people will have at least one fall per year and the number of falls could increase by 124,000 for males and 130,000 for females</a:t>
            </a:r>
          </a:p>
          <a:p>
            <a:pPr marL="257175" indent="-257175">
              <a:buFont typeface="Arial" panose="020B0604020202020204" pitchFamily="34" charset="0"/>
              <a:buChar char="•"/>
            </a:pPr>
            <a:r>
              <a:rPr lang="en-GB" b="0" dirty="0"/>
              <a:t>For each year that the lower levels of strength and balance activity persist, cost to health and care system of £211m as result of related falls.</a:t>
            </a:r>
          </a:p>
          <a:p>
            <a:pPr marL="257175" indent="-257175">
              <a:buFont typeface="Arial" panose="020B0604020202020204" pitchFamily="34" charset="0"/>
              <a:buChar char="•"/>
            </a:pPr>
            <a:endParaRPr lang="en-GB" dirty="0"/>
          </a:p>
        </p:txBody>
      </p:sp>
      <p:pic>
        <p:nvPicPr>
          <p:cNvPr id="4" name="Picture 3" descr="Chart, bar chart&#10;&#10;Description automatically generated">
            <a:extLst>
              <a:ext uri="{FF2B5EF4-FFF2-40B4-BE49-F238E27FC236}">
                <a16:creationId xmlns:a16="http://schemas.microsoft.com/office/drawing/2014/main" id="{9DF57CEB-DF1A-4882-9570-8B6F7E772E55}"/>
              </a:ext>
            </a:extLst>
          </p:cNvPr>
          <p:cNvPicPr>
            <a:picLocks noChangeAspect="1"/>
          </p:cNvPicPr>
          <p:nvPr/>
        </p:nvPicPr>
        <p:blipFill rotWithShape="1">
          <a:blip r:embed="rId3">
            <a:extLst>
              <a:ext uri="{28A0092B-C50C-407E-A947-70E740481C1C}">
                <a14:useLocalDpi xmlns:a14="http://schemas.microsoft.com/office/drawing/2010/main" val="0"/>
              </a:ext>
            </a:extLst>
          </a:blip>
          <a:srcRect t="4388"/>
          <a:stretch/>
        </p:blipFill>
        <p:spPr>
          <a:xfrm>
            <a:off x="4455001" y="1224643"/>
            <a:ext cx="4618667" cy="2838857"/>
          </a:xfrm>
          <a:prstGeom prst="rect">
            <a:avLst/>
          </a:prstGeom>
          <a:noFill/>
        </p:spPr>
      </p:pic>
      <p:sp>
        <p:nvSpPr>
          <p:cNvPr id="6" name="TextBox 5">
            <a:extLst>
              <a:ext uri="{FF2B5EF4-FFF2-40B4-BE49-F238E27FC236}">
                <a16:creationId xmlns:a16="http://schemas.microsoft.com/office/drawing/2014/main" id="{8CA4D074-8962-4908-9989-261E9BA98FF4}"/>
              </a:ext>
            </a:extLst>
          </p:cNvPr>
          <p:cNvSpPr txBox="1"/>
          <p:nvPr/>
        </p:nvSpPr>
        <p:spPr>
          <a:xfrm>
            <a:off x="449036" y="4319642"/>
            <a:ext cx="8286750" cy="415498"/>
          </a:xfrm>
          <a:prstGeom prst="rect">
            <a:avLst/>
          </a:prstGeom>
          <a:noFill/>
        </p:spPr>
        <p:txBody>
          <a:bodyPr wrap="square" rtlCol="0">
            <a:spAutoFit/>
          </a:bodyPr>
          <a:lstStyle/>
          <a:p>
            <a:pPr defTabSz="685800"/>
            <a:r>
              <a:rPr lang="en-GB" sz="1050" dirty="0">
                <a:solidFill>
                  <a:prstClr val="black"/>
                </a:solidFill>
                <a:latin typeface="Arial" panose="020B0604020202020204"/>
              </a:rPr>
              <a:t>Source: PHE Wider Impacts of Covid on Older people aged 65 and over </a:t>
            </a:r>
            <a:r>
              <a:rPr lang="en-GB" sz="1050" dirty="0">
                <a:solidFill>
                  <a:prstClr val="black"/>
                </a:solidFill>
                <a:latin typeface="Arial" panose="020B0604020202020204"/>
                <a:hlinkClick r:id="rId4"/>
              </a:rPr>
              <a:t>https://www.gov.uk/government/publications/covid-19-wider-impacts-on-people-aged-65-and-over</a:t>
            </a:r>
            <a:r>
              <a:rPr lang="en-GB" sz="1050" dirty="0">
                <a:solidFill>
                  <a:prstClr val="black"/>
                </a:solidFill>
                <a:latin typeface="Arial" panose="020B0604020202020204"/>
              </a:rPr>
              <a:t> </a:t>
            </a:r>
          </a:p>
        </p:txBody>
      </p:sp>
    </p:spTree>
    <p:extLst>
      <p:ext uri="{BB962C8B-B14F-4D97-AF65-F5344CB8AC3E}">
        <p14:creationId xmlns:p14="http://schemas.microsoft.com/office/powerpoint/2010/main" val="12225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9287-5CB2-4D8F-8BC9-3EC52D2431D0}"/>
              </a:ext>
            </a:extLst>
          </p:cNvPr>
          <p:cNvSpPr>
            <a:spLocks noGrp="1"/>
          </p:cNvSpPr>
          <p:nvPr>
            <p:ph type="title"/>
          </p:nvPr>
        </p:nvSpPr>
        <p:spPr>
          <a:xfrm>
            <a:off x="270000" y="270001"/>
            <a:ext cx="8583054" cy="424732"/>
          </a:xfrm>
        </p:spPr>
        <p:txBody>
          <a:bodyPr/>
          <a:lstStyle/>
          <a:p>
            <a:r>
              <a:rPr lang="en-GB"/>
              <a:t>Addressing deconditioning</a:t>
            </a:r>
            <a:endParaRPr lang="en-GB" dirty="0"/>
          </a:p>
        </p:txBody>
      </p:sp>
      <p:sp>
        <p:nvSpPr>
          <p:cNvPr id="3" name="Content Placeholder 2">
            <a:extLst>
              <a:ext uri="{FF2B5EF4-FFF2-40B4-BE49-F238E27FC236}">
                <a16:creationId xmlns:a16="http://schemas.microsoft.com/office/drawing/2014/main" id="{95FAC4DD-C81F-4282-BE07-B361E89865AB}"/>
              </a:ext>
            </a:extLst>
          </p:cNvPr>
          <p:cNvSpPr>
            <a:spLocks noGrp="1"/>
          </p:cNvSpPr>
          <p:nvPr>
            <p:ph sz="half" idx="1"/>
          </p:nvPr>
        </p:nvSpPr>
        <p:spPr/>
        <p:txBody>
          <a:bodyPr>
            <a:normAutofit lnSpcReduction="10000"/>
          </a:bodyPr>
          <a:lstStyle/>
          <a:p>
            <a:r>
              <a:rPr lang="en-GB" dirty="0"/>
              <a:t>Report recommendations</a:t>
            </a:r>
          </a:p>
          <a:p>
            <a:pPr marL="257175" indent="-257175">
              <a:spcAft>
                <a:spcPts val="450"/>
              </a:spcAft>
              <a:buFont typeface="Arial" panose="020B0604020202020204" pitchFamily="34" charset="0"/>
              <a:buChar char="•"/>
            </a:pPr>
            <a:r>
              <a:rPr lang="en-GB" b="0" dirty="0"/>
              <a:t>Whole population actions</a:t>
            </a:r>
          </a:p>
          <a:p>
            <a:pPr marL="771525" lvl="1" indent="-257175"/>
            <a:r>
              <a:rPr lang="en-GB" b="0" dirty="0"/>
              <a:t>Promote awareness of issue, the need to build up activity gradually</a:t>
            </a:r>
          </a:p>
          <a:p>
            <a:pPr marL="771525" lvl="1" indent="-257175"/>
            <a:r>
              <a:rPr lang="en-GB" b="0" dirty="0"/>
              <a:t>Increased access to and promotion of strength and balance activity</a:t>
            </a:r>
          </a:p>
          <a:p>
            <a:pPr marL="771525" lvl="1" indent="-257175">
              <a:spcAft>
                <a:spcPts val="450"/>
              </a:spcAft>
            </a:pPr>
            <a:r>
              <a:rPr lang="en-GB" b="0" dirty="0"/>
              <a:t>Falls prevention activities promoted in positive ways (reconditioning)</a:t>
            </a:r>
          </a:p>
          <a:p>
            <a:pPr marL="257175" indent="-257175">
              <a:lnSpc>
                <a:spcPct val="100000"/>
              </a:lnSpc>
              <a:spcAft>
                <a:spcPts val="450"/>
              </a:spcAft>
              <a:buFont typeface="Arial" panose="020B0604020202020204" pitchFamily="34" charset="0"/>
              <a:buChar char="•"/>
            </a:pPr>
            <a:r>
              <a:rPr lang="en-GB" b="0" dirty="0"/>
              <a:t>Targeted measures</a:t>
            </a:r>
          </a:p>
          <a:p>
            <a:pPr marL="771525" lvl="1" indent="-257175"/>
            <a:r>
              <a:rPr lang="en-GB" b="0" dirty="0"/>
              <a:t>Support for individuals with appreciable functional loss from rehab, falls and physio services</a:t>
            </a:r>
          </a:p>
          <a:p>
            <a:pPr marL="771525" lvl="1" indent="-257175"/>
            <a:r>
              <a:rPr lang="en-GB" b="0" dirty="0"/>
              <a:t>If related to post-acute Covid-19 syndrome, support from specialist services</a:t>
            </a:r>
          </a:p>
        </p:txBody>
      </p:sp>
      <p:sp>
        <p:nvSpPr>
          <p:cNvPr id="4" name="Content Placeholder 3">
            <a:extLst>
              <a:ext uri="{FF2B5EF4-FFF2-40B4-BE49-F238E27FC236}">
                <a16:creationId xmlns:a16="http://schemas.microsoft.com/office/drawing/2014/main" id="{897E574F-075B-430F-9B98-0D4CB378D2D6}"/>
              </a:ext>
            </a:extLst>
          </p:cNvPr>
          <p:cNvSpPr>
            <a:spLocks noGrp="1"/>
          </p:cNvSpPr>
          <p:nvPr>
            <p:ph sz="half" idx="2"/>
          </p:nvPr>
        </p:nvSpPr>
        <p:spPr/>
        <p:txBody>
          <a:bodyPr>
            <a:normAutofit lnSpcReduction="10000"/>
          </a:bodyPr>
          <a:lstStyle/>
          <a:p>
            <a:r>
              <a:rPr lang="en-GB" dirty="0"/>
              <a:t>What’s happening now?</a:t>
            </a:r>
          </a:p>
          <a:p>
            <a:pPr marL="257175" indent="-257175">
              <a:buFont typeface="Arial" panose="020B0604020202020204" pitchFamily="34" charset="0"/>
              <a:buChar char="•"/>
            </a:pPr>
            <a:r>
              <a:rPr lang="en-GB" b="0" dirty="0"/>
              <a:t>Social care White Paper announced OHID-managed deconditioning inequalities fund</a:t>
            </a:r>
          </a:p>
          <a:p>
            <a:pPr marL="257175" indent="-257175">
              <a:buFont typeface="Arial" panose="020B0604020202020204" pitchFamily="34" charset="0"/>
              <a:buChar char="•"/>
            </a:pPr>
            <a:r>
              <a:rPr lang="en-GB" b="0" dirty="0"/>
              <a:t>Regional network – Y&amp;H Falls and Deconditioning Network</a:t>
            </a:r>
          </a:p>
          <a:p>
            <a:pPr marL="257175" indent="-257175">
              <a:buFont typeface="Arial" panose="020B0604020202020204" pitchFamily="34" charset="0"/>
              <a:buChar char="•"/>
            </a:pPr>
            <a:r>
              <a:rPr lang="en-GB" b="0" dirty="0"/>
              <a:t>Deconditioning Games (East of England)</a:t>
            </a:r>
          </a:p>
          <a:p>
            <a:pPr marL="257175" indent="-257175">
              <a:buFont typeface="Arial" panose="020B0604020202020204" pitchFamily="34" charset="0"/>
              <a:buChar char="•"/>
            </a:pPr>
            <a:r>
              <a:rPr lang="en-GB" b="0" dirty="0"/>
              <a:t>Active at </a:t>
            </a:r>
            <a:r>
              <a:rPr lang="en-GB" b="0"/>
              <a:t>Home resource</a:t>
            </a:r>
            <a:endParaRPr lang="en-GB" b="0" dirty="0"/>
          </a:p>
          <a:p>
            <a:pPr marL="257175" indent="-257175">
              <a:buFont typeface="Arial" panose="020B0604020202020204" pitchFamily="34" charset="0"/>
              <a:buChar char="•"/>
            </a:pPr>
            <a:r>
              <a:rPr lang="en-GB" b="0" dirty="0"/>
              <a:t>Place-based action</a:t>
            </a:r>
          </a:p>
          <a:p>
            <a:pPr marL="771525" lvl="1" indent="-257175"/>
            <a:r>
              <a:rPr lang="en-GB" b="0" dirty="0"/>
              <a:t>MECC approach – guides to building up activity based on ability to stand unaided</a:t>
            </a:r>
          </a:p>
          <a:p>
            <a:pPr marL="771525" lvl="1" indent="-257175"/>
            <a:r>
              <a:rPr lang="en-GB" b="0" dirty="0"/>
              <a:t>One-to-one walking support</a:t>
            </a:r>
          </a:p>
          <a:p>
            <a:pPr marL="771525" lvl="1" indent="-257175"/>
            <a:r>
              <a:rPr lang="en-GB" b="0" dirty="0"/>
              <a:t>Green activity delivery</a:t>
            </a:r>
          </a:p>
          <a:p>
            <a:pPr marL="771525" lvl="1" indent="-257175"/>
            <a:r>
              <a:rPr lang="en-GB" b="0" dirty="0"/>
              <a:t>Engagement of social prescribing services</a:t>
            </a:r>
          </a:p>
        </p:txBody>
      </p:sp>
    </p:spTree>
    <p:extLst>
      <p:ext uri="{BB962C8B-B14F-4D97-AF65-F5344CB8AC3E}">
        <p14:creationId xmlns:p14="http://schemas.microsoft.com/office/powerpoint/2010/main" val="348256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95486"/>
            <a:ext cx="6048672" cy="1584176"/>
          </a:xfrm>
        </p:spPr>
        <p:txBody>
          <a:bodyPr vert="horz" lIns="0" tIns="0" rIns="0" bIns="0" anchor="b" anchorCtr="0">
            <a:normAutofit/>
          </a:bodyPr>
          <a:lstStyle/>
          <a:p>
            <a:pPr defTabSz="914400"/>
            <a:r>
              <a:rPr lang="en-GB" sz="3200" dirty="0">
                <a:latin typeface="+mn-lt"/>
              </a:rPr>
              <a:t>The National Falls Prevention Coordination Group (NFPCG), the impact of COVID-19 and partnership working</a:t>
            </a:r>
            <a:endParaRPr lang="en-US" sz="3200" dirty="0">
              <a:latin typeface="+mn-lt"/>
            </a:endParaRPr>
          </a:p>
        </p:txBody>
      </p:sp>
      <p:sp>
        <p:nvSpPr>
          <p:cNvPr id="3" name="TextBox 2">
            <a:extLst>
              <a:ext uri="{FF2B5EF4-FFF2-40B4-BE49-F238E27FC236}">
                <a16:creationId xmlns:a16="http://schemas.microsoft.com/office/drawing/2014/main" id="{E4F7F4FE-B29C-499D-ACF7-23F1883CB516}"/>
              </a:ext>
            </a:extLst>
          </p:cNvPr>
          <p:cNvSpPr txBox="1"/>
          <p:nvPr/>
        </p:nvSpPr>
        <p:spPr>
          <a:xfrm>
            <a:off x="827584" y="1779662"/>
            <a:ext cx="53285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Sue Dewhirst,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NHS England</a:t>
            </a:r>
          </a:p>
        </p:txBody>
      </p:sp>
    </p:spTree>
    <p:extLst>
      <p:ext uri="{BB962C8B-B14F-4D97-AF65-F5344CB8AC3E}">
        <p14:creationId xmlns:p14="http://schemas.microsoft.com/office/powerpoint/2010/main" val="5555418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Agenda</a:t>
            </a:r>
          </a:p>
        </p:txBody>
      </p:sp>
      <p:graphicFrame>
        <p:nvGraphicFramePr>
          <p:cNvPr id="5" name="Table 4">
            <a:extLst>
              <a:ext uri="{FF2B5EF4-FFF2-40B4-BE49-F238E27FC236}">
                <a16:creationId xmlns:a16="http://schemas.microsoft.com/office/drawing/2014/main" id="{B895791D-7623-4CA1-81F3-24741700BC92}"/>
              </a:ext>
            </a:extLst>
          </p:cNvPr>
          <p:cNvGraphicFramePr>
            <a:graphicFrameLocks noGrp="1"/>
          </p:cNvGraphicFramePr>
          <p:nvPr>
            <p:extLst>
              <p:ext uri="{D42A27DB-BD31-4B8C-83A1-F6EECF244321}">
                <p14:modId xmlns:p14="http://schemas.microsoft.com/office/powerpoint/2010/main" val="79213921"/>
              </p:ext>
            </p:extLst>
          </p:nvPr>
        </p:nvGraphicFramePr>
        <p:xfrm>
          <a:off x="755576" y="1203598"/>
          <a:ext cx="7272807" cy="3744418"/>
        </p:xfrm>
        <a:graphic>
          <a:graphicData uri="http://schemas.openxmlformats.org/drawingml/2006/table">
            <a:tbl>
              <a:tblPr firstRow="1" bandRow="1">
                <a:tableStyleId>{5C22544A-7EE6-4342-B048-85BDC9FD1C3A}</a:tableStyleId>
              </a:tblPr>
              <a:tblGrid>
                <a:gridCol w="1129997">
                  <a:extLst>
                    <a:ext uri="{9D8B030D-6E8A-4147-A177-3AD203B41FA5}">
                      <a16:colId xmlns:a16="http://schemas.microsoft.com/office/drawing/2014/main" val="2642590407"/>
                    </a:ext>
                  </a:extLst>
                </a:gridCol>
                <a:gridCol w="3823035">
                  <a:extLst>
                    <a:ext uri="{9D8B030D-6E8A-4147-A177-3AD203B41FA5}">
                      <a16:colId xmlns:a16="http://schemas.microsoft.com/office/drawing/2014/main" val="3447030411"/>
                    </a:ext>
                  </a:extLst>
                </a:gridCol>
                <a:gridCol w="2319775">
                  <a:extLst>
                    <a:ext uri="{9D8B030D-6E8A-4147-A177-3AD203B41FA5}">
                      <a16:colId xmlns:a16="http://schemas.microsoft.com/office/drawing/2014/main" val="1233576936"/>
                    </a:ext>
                  </a:extLst>
                </a:gridCol>
              </a:tblGrid>
              <a:tr h="253616">
                <a:tc>
                  <a:txBody>
                    <a:bodyPr/>
                    <a:lstStyle/>
                    <a:p>
                      <a:pPr marL="68580">
                        <a:spcBef>
                          <a:spcPts val="600"/>
                        </a:spcBef>
                        <a:spcAft>
                          <a:spcPts val="600"/>
                        </a:spcAft>
                      </a:pPr>
                      <a:r>
                        <a:rPr lang="en-GB" sz="1000" kern="1200">
                          <a:effectLst/>
                        </a:rPr>
                        <a:t>Timings</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kern="1200">
                          <a:effectLst/>
                        </a:rPr>
                        <a:t>Item</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kern="1200">
                          <a:effectLst/>
                        </a:rPr>
                        <a:t>Facilitator</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extLst>
                  <a:ext uri="{0D108BD9-81ED-4DB2-BD59-A6C34878D82A}">
                    <a16:rowId xmlns:a16="http://schemas.microsoft.com/office/drawing/2014/main" val="3856864947"/>
                  </a:ext>
                </a:extLst>
              </a:tr>
              <a:tr h="349524">
                <a:tc>
                  <a:txBody>
                    <a:bodyPr/>
                    <a:lstStyle/>
                    <a:p>
                      <a:pPr marL="68580">
                        <a:spcBef>
                          <a:spcPts val="600"/>
                        </a:spcBef>
                        <a:spcAft>
                          <a:spcPts val="600"/>
                        </a:spcAft>
                      </a:pPr>
                      <a:r>
                        <a:rPr lang="en-GB" sz="1000">
                          <a:effectLst/>
                        </a:rPr>
                        <a:t>15.00-15.05</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Welcome, introductions and report key findings</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Dr Alison Giles, formerly Centre for Ageing Better</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extLst>
                  <a:ext uri="{0D108BD9-81ED-4DB2-BD59-A6C34878D82A}">
                    <a16:rowId xmlns:a16="http://schemas.microsoft.com/office/drawing/2014/main" val="2224022678"/>
                  </a:ext>
                </a:extLst>
              </a:tr>
              <a:tr h="544781">
                <a:tc>
                  <a:txBody>
                    <a:bodyPr/>
                    <a:lstStyle/>
                    <a:p>
                      <a:pPr marL="68580">
                        <a:spcBef>
                          <a:spcPts val="600"/>
                        </a:spcBef>
                        <a:spcAft>
                          <a:spcPts val="600"/>
                        </a:spcAft>
                      </a:pPr>
                      <a:r>
                        <a:rPr lang="en-GB" sz="1000">
                          <a:effectLst/>
                        </a:rPr>
                        <a:t>15.05-15.10</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What is the physiological impact of a reduction in physical activity among older people</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Professor Paul Greenhaff, The Physiological Society / University of Nottingham, UK</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extLst>
                  <a:ext uri="{0D108BD9-81ED-4DB2-BD59-A6C34878D82A}">
                    <a16:rowId xmlns:a16="http://schemas.microsoft.com/office/drawing/2014/main" val="2546262147"/>
                  </a:ext>
                </a:extLst>
              </a:tr>
              <a:tr h="695633">
                <a:tc>
                  <a:txBody>
                    <a:bodyPr/>
                    <a:lstStyle/>
                    <a:p>
                      <a:pPr marL="68580">
                        <a:spcBef>
                          <a:spcPts val="600"/>
                        </a:spcBef>
                        <a:spcAft>
                          <a:spcPts val="600"/>
                        </a:spcAft>
                      </a:pPr>
                      <a:r>
                        <a:rPr lang="en-GB" sz="1000">
                          <a:effectLst/>
                        </a:rPr>
                        <a:t>15.10-15.15</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What steps are the Office for Health Improvement and Disparities and other Government bodies taking to address the reduction in physical activity among older people</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200"/>
                        </a:spcBef>
                        <a:spcAft>
                          <a:spcPts val="100"/>
                        </a:spcAft>
                      </a:pPr>
                      <a:r>
                        <a:rPr lang="en-GB" sz="1000">
                          <a:effectLst/>
                        </a:rPr>
                        <a:t>Alison Iliff, Office for Health Improvement and Disparities (OHID)</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extLst>
                  <a:ext uri="{0D108BD9-81ED-4DB2-BD59-A6C34878D82A}">
                    <a16:rowId xmlns:a16="http://schemas.microsoft.com/office/drawing/2014/main" val="163622388"/>
                  </a:ext>
                </a:extLst>
              </a:tr>
              <a:tr h="416326">
                <a:tc>
                  <a:txBody>
                    <a:bodyPr/>
                    <a:lstStyle/>
                    <a:p>
                      <a:pPr marL="68580">
                        <a:spcBef>
                          <a:spcPts val="600"/>
                        </a:spcBef>
                        <a:spcAft>
                          <a:spcPts val="600"/>
                        </a:spcAft>
                      </a:pPr>
                      <a:r>
                        <a:rPr lang="en-GB" sz="1000">
                          <a:effectLst/>
                        </a:rPr>
                        <a:t>15.15-15.20</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The National Falls Prevention Coordination Group, the impact of COVID-19 and partnership working</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200"/>
                        </a:spcBef>
                        <a:spcAft>
                          <a:spcPts val="100"/>
                        </a:spcAft>
                      </a:pPr>
                      <a:r>
                        <a:rPr lang="en-GB" sz="1000">
                          <a:effectLst/>
                        </a:rPr>
                        <a:t>Sue Dewhirst, NHS England</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extLst>
                  <a:ext uri="{0D108BD9-81ED-4DB2-BD59-A6C34878D82A}">
                    <a16:rowId xmlns:a16="http://schemas.microsoft.com/office/drawing/2014/main" val="2824202124"/>
                  </a:ext>
                </a:extLst>
              </a:tr>
              <a:tr h="581011">
                <a:tc>
                  <a:txBody>
                    <a:bodyPr/>
                    <a:lstStyle/>
                    <a:p>
                      <a:pPr marL="68580">
                        <a:spcBef>
                          <a:spcPts val="600"/>
                        </a:spcBef>
                        <a:spcAft>
                          <a:spcPts val="600"/>
                        </a:spcAft>
                      </a:pPr>
                      <a:r>
                        <a:rPr lang="en-GB" sz="1000">
                          <a:effectLst/>
                        </a:rPr>
                        <a:t>15.20-15.25</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Delivering physical activity programmes for older people across Greater Manchester</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Beth Mitchell, GreaterSport</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extLst>
                  <a:ext uri="{0D108BD9-81ED-4DB2-BD59-A6C34878D82A}">
                    <a16:rowId xmlns:a16="http://schemas.microsoft.com/office/drawing/2014/main" val="810060933"/>
                  </a:ext>
                </a:extLst>
              </a:tr>
              <a:tr h="554003">
                <a:tc>
                  <a:txBody>
                    <a:bodyPr/>
                    <a:lstStyle/>
                    <a:p>
                      <a:pPr marL="68580">
                        <a:spcBef>
                          <a:spcPts val="600"/>
                        </a:spcBef>
                        <a:spcAft>
                          <a:spcPts val="600"/>
                        </a:spcAft>
                      </a:pPr>
                      <a:r>
                        <a:rPr lang="en-GB" sz="1000">
                          <a:effectLst/>
                        </a:rPr>
                        <a:t>15.25-15.55</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Q&amp;A session</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Dr Alison Giles, formerly Centre for Ageing Better</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extLst>
                  <a:ext uri="{0D108BD9-81ED-4DB2-BD59-A6C34878D82A}">
                    <a16:rowId xmlns:a16="http://schemas.microsoft.com/office/drawing/2014/main" val="4090207859"/>
                  </a:ext>
                </a:extLst>
              </a:tr>
              <a:tr h="349524">
                <a:tc>
                  <a:txBody>
                    <a:bodyPr/>
                    <a:lstStyle/>
                    <a:p>
                      <a:pPr marL="68580">
                        <a:spcBef>
                          <a:spcPts val="600"/>
                        </a:spcBef>
                        <a:spcAft>
                          <a:spcPts val="600"/>
                        </a:spcAft>
                      </a:pPr>
                      <a:r>
                        <a:rPr lang="en-GB" sz="1000">
                          <a:effectLst/>
                        </a:rPr>
                        <a:t>15.55-16.00</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a:effectLst/>
                        </a:rPr>
                        <a:t>Round-up and meeting close</a:t>
                      </a:r>
                      <a:endParaRPr lang="en-GB" sz="100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tc>
                  <a:txBody>
                    <a:bodyPr/>
                    <a:lstStyle/>
                    <a:p>
                      <a:pPr marL="68580">
                        <a:spcBef>
                          <a:spcPts val="600"/>
                        </a:spcBef>
                        <a:spcAft>
                          <a:spcPts val="600"/>
                        </a:spcAft>
                      </a:pPr>
                      <a:r>
                        <a:rPr lang="en-GB" sz="1000" dirty="0">
                          <a:effectLst/>
                        </a:rPr>
                        <a:t>Dr Alison Giles, formerly Centre for Ageing Better</a:t>
                      </a:r>
                      <a:endParaRPr lang="en-GB" sz="1000" dirty="0">
                        <a:solidFill>
                          <a:srgbClr val="00274C"/>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41" marR="62041" marT="0" marB="0"/>
                </a:tc>
                <a:extLst>
                  <a:ext uri="{0D108BD9-81ED-4DB2-BD59-A6C34878D82A}">
                    <a16:rowId xmlns:a16="http://schemas.microsoft.com/office/drawing/2014/main" val="326195578"/>
                  </a:ext>
                </a:extLst>
              </a:tr>
            </a:tbl>
          </a:graphicData>
        </a:graphic>
      </p:graphicFrame>
    </p:spTree>
    <p:extLst>
      <p:ext uri="{BB962C8B-B14F-4D97-AF65-F5344CB8AC3E}">
        <p14:creationId xmlns:p14="http://schemas.microsoft.com/office/powerpoint/2010/main" val="42757852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9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Trebuchet MS" panose="020B0603020202020204"/>
            </a:endParaRPr>
          </a:p>
        </p:txBody>
      </p:sp>
      <p:sp>
        <p:nvSpPr>
          <p:cNvPr id="48" name="Isosceles Triangle 47">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6"/>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1" y="2863851"/>
            <a:ext cx="3337719" cy="2279650"/>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1" y="0"/>
            <a:ext cx="1324769"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54" name="Straight Connector 53">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60"/>
            <a:ext cx="3572669" cy="238244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12981EFB-51DE-458B-B261-51CF3BF84BA7}"/>
              </a:ext>
            </a:extLst>
          </p:cNvPr>
          <p:cNvSpPr>
            <a:spLocks noGrp="1"/>
          </p:cNvSpPr>
          <p:nvPr>
            <p:ph type="subTitle" idx="1"/>
          </p:nvPr>
        </p:nvSpPr>
        <p:spPr>
          <a:xfrm>
            <a:off x="1130300" y="3038125"/>
            <a:ext cx="5890577" cy="1211491"/>
          </a:xfrm>
        </p:spPr>
        <p:txBody>
          <a:bodyPr>
            <a:normAutofit/>
          </a:bodyPr>
          <a:lstStyle/>
          <a:p>
            <a:pPr>
              <a:lnSpc>
                <a:spcPct val="90000"/>
              </a:lnSpc>
            </a:pPr>
            <a:r>
              <a:rPr lang="en-GB" b="1" dirty="0">
                <a:latin typeface="Arial" panose="020B0604020202020204" pitchFamily="34" charset="0"/>
                <a:cs typeface="Arial" panose="020B0604020202020204" pitchFamily="34" charset="0"/>
              </a:rPr>
              <a:t>Sue Dewhirst</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Chair of the National Falls Prevention Coordination Group</a:t>
            </a:r>
          </a:p>
          <a:p>
            <a:pPr>
              <a:lnSpc>
                <a:spcPct val="90000"/>
              </a:lnSpc>
            </a:pPr>
            <a:r>
              <a:rPr lang="en-GB" sz="1275" dirty="0">
                <a:latin typeface="Arial" panose="020B0604020202020204" pitchFamily="34" charset="0"/>
                <a:cs typeface="Arial" panose="020B0604020202020204" pitchFamily="34" charset="0"/>
              </a:rPr>
              <a:t>-Population Health Services Manager, National Healthcare Public Health</a:t>
            </a:r>
          </a:p>
          <a:p>
            <a:pPr>
              <a:lnSpc>
                <a:spcPct val="90000"/>
              </a:lnSpc>
            </a:pPr>
            <a:r>
              <a:rPr lang="en-GB" sz="1275" b="1" dirty="0">
                <a:latin typeface="Arial" panose="020B0604020202020204" pitchFamily="34" charset="0"/>
                <a:cs typeface="Arial" panose="020B0604020202020204" pitchFamily="34" charset="0"/>
              </a:rPr>
              <a:t>NHSE/ I </a:t>
            </a:r>
            <a:r>
              <a:rPr lang="en-GB" sz="1275" dirty="0">
                <a:latin typeface="Arial" panose="020B0604020202020204" pitchFamily="34" charset="0"/>
                <a:cs typeface="Arial" panose="020B0604020202020204" pitchFamily="34" charset="0"/>
              </a:rPr>
              <a:t>(Medical Directorate) </a:t>
            </a:r>
          </a:p>
        </p:txBody>
      </p:sp>
      <p:sp>
        <p:nvSpPr>
          <p:cNvPr id="2" name="Title 1">
            <a:extLst>
              <a:ext uri="{FF2B5EF4-FFF2-40B4-BE49-F238E27FC236}">
                <a16:creationId xmlns:a16="http://schemas.microsoft.com/office/drawing/2014/main" id="{24FB389D-4986-41DB-A8C2-08E0B7B594C3}"/>
              </a:ext>
            </a:extLst>
          </p:cNvPr>
          <p:cNvSpPr>
            <a:spLocks noGrp="1"/>
          </p:cNvSpPr>
          <p:nvPr>
            <p:ph type="ctrTitle"/>
          </p:nvPr>
        </p:nvSpPr>
        <p:spPr>
          <a:xfrm>
            <a:off x="1130300" y="1047750"/>
            <a:ext cx="5825202" cy="1990377"/>
          </a:xfrm>
        </p:spPr>
        <p:txBody>
          <a:bodyPr>
            <a:normAutofit/>
          </a:bodyPr>
          <a:lstStyle/>
          <a:p>
            <a:r>
              <a:rPr lang="en-GB" spc="-113">
                <a:latin typeface="Arial"/>
                <a:ea typeface="ヒラギノ角ゴ Pro W3" pitchFamily="84" charset="-128"/>
              </a:rPr>
              <a:t>National Falls Prevention Coordination group (NFPCG)</a:t>
            </a:r>
            <a:endParaRPr lang="en-GB"/>
          </a:p>
        </p:txBody>
      </p:sp>
    </p:spTree>
    <p:extLst>
      <p:ext uri="{BB962C8B-B14F-4D97-AF65-F5344CB8AC3E}">
        <p14:creationId xmlns:p14="http://schemas.microsoft.com/office/powerpoint/2010/main" val="1655250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5">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Trebuchet MS" panose="020B0603020202020204"/>
            </a:endParaRPr>
          </a:p>
        </p:txBody>
      </p:sp>
      <p:sp>
        <p:nvSpPr>
          <p:cNvPr id="2" name="Title 1">
            <a:extLst>
              <a:ext uri="{FF2B5EF4-FFF2-40B4-BE49-F238E27FC236}">
                <a16:creationId xmlns:a16="http://schemas.microsoft.com/office/drawing/2014/main" id="{88B725A8-184F-4293-ACDC-D67BD30E474E}"/>
              </a:ext>
            </a:extLst>
          </p:cNvPr>
          <p:cNvSpPr>
            <a:spLocks noGrp="1"/>
          </p:cNvSpPr>
          <p:nvPr>
            <p:ph type="title"/>
          </p:nvPr>
        </p:nvSpPr>
        <p:spPr>
          <a:xfrm>
            <a:off x="1000126" y="457200"/>
            <a:ext cx="6353174" cy="682943"/>
          </a:xfrm>
        </p:spPr>
        <p:txBody>
          <a:bodyPr>
            <a:normAutofit/>
          </a:bodyPr>
          <a:lstStyle/>
          <a:p>
            <a:r>
              <a:rPr lang="en-GB" dirty="0">
                <a:latin typeface="Arial" panose="020B0604020202020204" pitchFamily="34" charset="0"/>
                <a:cs typeface="Arial" panose="020B0604020202020204" pitchFamily="34" charset="0"/>
              </a:rPr>
              <a:t>Presentation content</a:t>
            </a:r>
          </a:p>
        </p:txBody>
      </p:sp>
      <p:sp>
        <p:nvSpPr>
          <p:cNvPr id="45" name="Isosceles Triangle 37">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39">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1" y="2863851"/>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42" name="Straight Connector 41">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60"/>
            <a:ext cx="3572669" cy="238244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B40F2BB-9E39-454B-948A-EB2DD89699D0}"/>
              </a:ext>
            </a:extLst>
          </p:cNvPr>
          <p:cNvSpPr>
            <a:spLocks noGrp="1"/>
          </p:cNvSpPr>
          <p:nvPr>
            <p:ph idx="1"/>
          </p:nvPr>
        </p:nvSpPr>
        <p:spPr>
          <a:xfrm>
            <a:off x="1122997" y="1363027"/>
            <a:ext cx="6230303" cy="2726056"/>
          </a:xfrm>
        </p:spPr>
        <p:txBody>
          <a:bodyPr>
            <a:normAutofit/>
          </a:bodyPr>
          <a:lstStyle/>
          <a:p>
            <a:pPr eaLnBrk="0" fontAlgn="base" hangingPunct="0">
              <a:lnSpc>
                <a:spcPct val="90000"/>
              </a:lnSpc>
              <a:spcAft>
                <a:spcPct val="0"/>
              </a:spcAft>
              <a:buClrTx/>
            </a:pPr>
            <a:r>
              <a:rPr lang="en-GB" dirty="0">
                <a:latin typeface="Arial" pitchFamily="34" charset="0"/>
                <a:ea typeface="ヒラギノ角ゴ Pro W3" pitchFamily="84" charset="-128"/>
              </a:rPr>
              <a:t>National picture</a:t>
            </a:r>
          </a:p>
          <a:p>
            <a:pPr lvl="0" eaLnBrk="0" fontAlgn="base" hangingPunct="0">
              <a:lnSpc>
                <a:spcPct val="90000"/>
              </a:lnSpc>
              <a:spcAft>
                <a:spcPct val="0"/>
              </a:spcAft>
              <a:buClrTx/>
            </a:pPr>
            <a:r>
              <a:rPr lang="en-GB" dirty="0">
                <a:solidFill>
                  <a:prstClr val="black">
                    <a:lumMod val="75000"/>
                    <a:lumOff val="25000"/>
                  </a:prstClr>
                </a:solidFill>
                <a:latin typeface="Arial" pitchFamily="34" charset="0"/>
                <a:ea typeface="ヒラギノ角ゴ Pro W3" pitchFamily="84" charset="-128"/>
              </a:rPr>
              <a:t>Falls-risk factors</a:t>
            </a:r>
          </a:p>
          <a:p>
            <a:pPr lvl="0" eaLnBrk="0" fontAlgn="base" hangingPunct="0">
              <a:lnSpc>
                <a:spcPct val="90000"/>
              </a:lnSpc>
              <a:spcAft>
                <a:spcPct val="0"/>
              </a:spcAft>
              <a:buClrTx/>
            </a:pPr>
            <a:r>
              <a:rPr lang="en-GB" dirty="0">
                <a:solidFill>
                  <a:prstClr val="black">
                    <a:lumMod val="75000"/>
                    <a:lumOff val="25000"/>
                  </a:prstClr>
                </a:solidFill>
                <a:latin typeface="Arial" pitchFamily="34" charset="0"/>
                <a:ea typeface="ヒラギノ角ゴ Pro W3" pitchFamily="84" charset="-128"/>
              </a:rPr>
              <a:t>National Falls Prevention Coordination Group (NFPCG)-Who are we? Partnerships and collaboration.</a:t>
            </a:r>
            <a:endParaRPr lang="en-GB" dirty="0">
              <a:latin typeface="Arial" pitchFamily="34" charset="0"/>
              <a:ea typeface="ヒラギノ角ゴ Pro W3" pitchFamily="84" charset="-128"/>
            </a:endParaRPr>
          </a:p>
          <a:p>
            <a:pPr lvl="0" eaLnBrk="0" fontAlgn="base" hangingPunct="0">
              <a:lnSpc>
                <a:spcPct val="90000"/>
              </a:lnSpc>
              <a:spcAft>
                <a:spcPct val="0"/>
              </a:spcAft>
              <a:buClrTx/>
            </a:pPr>
            <a:r>
              <a:rPr lang="en-GB" dirty="0">
                <a:solidFill>
                  <a:prstClr val="black">
                    <a:lumMod val="75000"/>
                    <a:lumOff val="25000"/>
                  </a:prstClr>
                </a:solidFill>
                <a:latin typeface="Arial" pitchFamily="34" charset="0"/>
                <a:ea typeface="ヒラギノ角ゴ Pro W3" pitchFamily="84" charset="-128"/>
              </a:rPr>
              <a:t>Falls and Fractures consensus statement and resources</a:t>
            </a:r>
            <a:endParaRPr lang="en-GB" dirty="0">
              <a:latin typeface="Arial" pitchFamily="34" charset="0"/>
              <a:ea typeface="ヒラギノ角ゴ Pro W3" pitchFamily="84" charset="-128"/>
            </a:endParaRPr>
          </a:p>
          <a:p>
            <a:pPr eaLnBrk="0" fontAlgn="base" hangingPunct="0">
              <a:lnSpc>
                <a:spcPct val="90000"/>
              </a:lnSpc>
              <a:spcAft>
                <a:spcPct val="0"/>
              </a:spcAft>
              <a:buClrTx/>
            </a:pPr>
            <a:r>
              <a:rPr lang="en-GB" dirty="0">
                <a:latin typeface="Arial" pitchFamily="34" charset="0"/>
                <a:ea typeface="ヒラギノ角ゴ Pro W3" pitchFamily="84" charset="-128"/>
              </a:rPr>
              <a:t>4 Nations falls prevention group</a:t>
            </a:r>
          </a:p>
          <a:p>
            <a:pPr eaLnBrk="0" fontAlgn="base" hangingPunct="0">
              <a:lnSpc>
                <a:spcPct val="90000"/>
              </a:lnSpc>
              <a:spcAft>
                <a:spcPct val="0"/>
              </a:spcAft>
              <a:buClrTx/>
            </a:pPr>
            <a:r>
              <a:rPr lang="en-GB" dirty="0">
                <a:latin typeface="Arial" pitchFamily="34" charset="0"/>
                <a:ea typeface="ヒラギノ角ゴ Pro W3" pitchFamily="84" charset="-128"/>
              </a:rPr>
              <a:t>Falls Prevention- A whole system approach </a:t>
            </a:r>
          </a:p>
        </p:txBody>
      </p:sp>
      <p:sp>
        <p:nvSpPr>
          <p:cNvPr id="46"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1" y="0"/>
            <a:ext cx="1324769"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418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5C0D-B060-4947-9DE8-23F7FB446F49}"/>
              </a:ext>
            </a:extLst>
          </p:cNvPr>
          <p:cNvSpPr>
            <a:spLocks noGrp="1"/>
          </p:cNvSpPr>
          <p:nvPr>
            <p:ph type="title"/>
          </p:nvPr>
        </p:nvSpPr>
        <p:spPr/>
        <p:txBody>
          <a:bodyPr/>
          <a:lstStyle/>
          <a:p>
            <a:r>
              <a:rPr lang="en-GB" dirty="0">
                <a:solidFill>
                  <a:srgbClr val="90C226"/>
                </a:solidFill>
                <a:latin typeface="Arial" panose="020B0604020202020204" pitchFamily="34" charset="0"/>
                <a:cs typeface="Arial" panose="020B0604020202020204" pitchFamily="34" charset="0"/>
              </a:rPr>
              <a:t>Falls-National picture</a:t>
            </a:r>
            <a:endParaRPr lang="en-GB" dirty="0"/>
          </a:p>
        </p:txBody>
      </p:sp>
      <p:sp>
        <p:nvSpPr>
          <p:cNvPr id="5" name="Content Placeholder 4">
            <a:extLst>
              <a:ext uri="{FF2B5EF4-FFF2-40B4-BE49-F238E27FC236}">
                <a16:creationId xmlns:a16="http://schemas.microsoft.com/office/drawing/2014/main" id="{5923D7B4-DE38-49F8-8870-BDFD57B33438}"/>
              </a:ext>
            </a:extLst>
          </p:cNvPr>
          <p:cNvSpPr>
            <a:spLocks noGrp="1"/>
          </p:cNvSpPr>
          <p:nvPr>
            <p:ph sz="half" idx="1"/>
          </p:nvPr>
        </p:nvSpPr>
        <p:spPr/>
        <p:txBody>
          <a:bodyPr/>
          <a:lstStyle/>
          <a:p>
            <a:pPr lvl="0">
              <a:buClr>
                <a:srgbClr val="90C226"/>
              </a:buClr>
            </a:pPr>
            <a:r>
              <a:rPr lang="en-GB" dirty="0">
                <a:solidFill>
                  <a:prstClr val="black">
                    <a:lumMod val="75000"/>
                    <a:lumOff val="25000"/>
                  </a:prstClr>
                </a:solidFill>
                <a:latin typeface="Arial" panose="020B0604020202020204" pitchFamily="34" charset="0"/>
                <a:cs typeface="Arial" panose="020B0604020202020204" pitchFamily="34" charset="0"/>
              </a:rPr>
              <a:t>30% of people aged 65 and over will fall at least once a year</a:t>
            </a:r>
          </a:p>
          <a:p>
            <a:pPr lvl="0">
              <a:buClr>
                <a:srgbClr val="90C226"/>
              </a:buClr>
            </a:pPr>
            <a:r>
              <a:rPr lang="en-GB" dirty="0">
                <a:solidFill>
                  <a:prstClr val="black">
                    <a:lumMod val="75000"/>
                    <a:lumOff val="25000"/>
                  </a:prstClr>
                </a:solidFill>
                <a:latin typeface="Arial" panose="020B0604020202020204" pitchFamily="34" charset="0"/>
                <a:cs typeface="Arial" panose="020B0604020202020204" pitchFamily="34" charset="0"/>
              </a:rPr>
              <a:t>For people aged over 80 it’s 50%</a:t>
            </a:r>
          </a:p>
          <a:p>
            <a:pPr lvl="0">
              <a:buClr>
                <a:srgbClr val="90C226"/>
              </a:buClr>
            </a:pPr>
            <a:endParaRPr lang="en-GB" dirty="0">
              <a:solidFill>
                <a:prstClr val="black">
                  <a:lumMod val="75000"/>
                  <a:lumOff val="25000"/>
                </a:prstClr>
              </a:solidFill>
              <a:latin typeface="Arial" panose="020B0604020202020204" pitchFamily="34" charset="0"/>
              <a:cs typeface="Arial" panose="020B0604020202020204" pitchFamily="34" charset="0"/>
            </a:endParaRPr>
          </a:p>
          <a:p>
            <a:pPr lvl="0">
              <a:buClr>
                <a:srgbClr val="90C226"/>
              </a:buClr>
            </a:pPr>
            <a:r>
              <a:rPr lang="en-GB" dirty="0">
                <a:solidFill>
                  <a:prstClr val="black">
                    <a:lumMod val="75000"/>
                    <a:lumOff val="25000"/>
                  </a:prstClr>
                </a:solidFill>
                <a:latin typeface="Arial" panose="020B0604020202020204" pitchFamily="34" charset="0"/>
                <a:cs typeface="Arial" panose="020B0604020202020204" pitchFamily="34" charset="0"/>
              </a:rPr>
              <a:t>Falls are the number one reason why older people are taken to the hospital accident and emergency departments</a:t>
            </a:r>
          </a:p>
          <a:p>
            <a:pPr lvl="0">
              <a:buClr>
                <a:srgbClr val="90C226"/>
              </a:buClr>
            </a:pPr>
            <a:r>
              <a:rPr lang="en-GB" dirty="0">
                <a:solidFill>
                  <a:prstClr val="black">
                    <a:lumMod val="75000"/>
                    <a:lumOff val="25000"/>
                  </a:prstClr>
                </a:solidFill>
                <a:latin typeface="Arial" panose="020B0604020202020204" pitchFamily="34" charset="0"/>
                <a:cs typeface="Arial" panose="020B0604020202020204" pitchFamily="34" charset="0"/>
              </a:rPr>
              <a:t>In around 5% of cases a fall leads to a fracture and hospitalisation</a:t>
            </a:r>
          </a:p>
          <a:p>
            <a:pPr lvl="0">
              <a:buClr>
                <a:srgbClr val="90C226"/>
              </a:buClr>
            </a:pPr>
            <a:endParaRPr lang="en-GB" dirty="0">
              <a:solidFill>
                <a:prstClr val="black">
                  <a:lumMod val="75000"/>
                  <a:lumOff val="25000"/>
                </a:prstClr>
              </a:solidFill>
              <a:latin typeface="Arial" panose="020B0604020202020204" pitchFamily="34" charset="0"/>
              <a:cs typeface="Arial" panose="020B0604020202020204" pitchFamily="34" charset="0"/>
            </a:endParaRPr>
          </a:p>
          <a:p>
            <a:endParaRPr lang="en-GB" dirty="0"/>
          </a:p>
        </p:txBody>
      </p:sp>
      <p:sp>
        <p:nvSpPr>
          <p:cNvPr id="6" name="Content Placeholder 5">
            <a:extLst>
              <a:ext uri="{FF2B5EF4-FFF2-40B4-BE49-F238E27FC236}">
                <a16:creationId xmlns:a16="http://schemas.microsoft.com/office/drawing/2014/main" id="{59857EB9-F791-4BC9-8C53-3D3FC42E034E}"/>
              </a:ext>
            </a:extLst>
          </p:cNvPr>
          <p:cNvSpPr>
            <a:spLocks noGrp="1"/>
          </p:cNvSpPr>
          <p:nvPr>
            <p:ph sz="half" idx="2"/>
          </p:nvPr>
        </p:nvSpPr>
        <p:spPr/>
        <p:txBody>
          <a:bodyPr/>
          <a:lstStyle/>
          <a:p>
            <a:pPr lvl="0">
              <a:buClr>
                <a:srgbClr val="90C226"/>
              </a:buClr>
            </a:pPr>
            <a:r>
              <a:rPr lang="en-GB" dirty="0">
                <a:solidFill>
                  <a:prstClr val="black">
                    <a:lumMod val="75000"/>
                    <a:lumOff val="25000"/>
                  </a:prstClr>
                </a:solidFill>
                <a:latin typeface="Arial" panose="020B0604020202020204" pitchFamily="34" charset="0"/>
                <a:cs typeface="Arial" panose="020B0604020202020204" pitchFamily="34" charset="0"/>
              </a:rPr>
              <a:t>For people aged 60+, women are more likely to fall than men – 29.1% of women and 23.5% of men had a fall in previous 2 years (2016)</a:t>
            </a:r>
          </a:p>
          <a:p>
            <a:pPr lvl="0">
              <a:buClr>
                <a:srgbClr val="90C226"/>
              </a:buClr>
            </a:pPr>
            <a:r>
              <a:rPr lang="en-GB" dirty="0">
                <a:solidFill>
                  <a:prstClr val="black">
                    <a:lumMod val="75000"/>
                    <a:lumOff val="25000"/>
                  </a:prstClr>
                </a:solidFill>
                <a:latin typeface="Arial" panose="020B0604020202020204" pitchFamily="34" charset="0"/>
                <a:cs typeface="Arial" panose="020B0604020202020204" pitchFamily="34" charset="0"/>
              </a:rPr>
              <a:t>Unaddressed fall hazards in the home are estimated to cost the NHS in England around £435 million </a:t>
            </a:r>
          </a:p>
          <a:p>
            <a:pPr lvl="0">
              <a:buClr>
                <a:srgbClr val="90C226"/>
              </a:buClr>
            </a:pPr>
            <a:endParaRPr lang="en-GB" dirty="0">
              <a:solidFill>
                <a:prstClr val="black">
                  <a:lumMod val="75000"/>
                  <a:lumOff val="25000"/>
                </a:prstClr>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30936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3CB1-AD45-449C-9D6D-B351FAAE27D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Risk factors for falls</a:t>
            </a:r>
          </a:p>
        </p:txBody>
      </p:sp>
      <p:sp>
        <p:nvSpPr>
          <p:cNvPr id="3" name="Content Placeholder 2">
            <a:extLst>
              <a:ext uri="{FF2B5EF4-FFF2-40B4-BE49-F238E27FC236}">
                <a16:creationId xmlns:a16="http://schemas.microsoft.com/office/drawing/2014/main" id="{2A948F5D-1D21-44FA-8DB5-4F1067AA75EE}"/>
              </a:ext>
            </a:extLst>
          </p:cNvPr>
          <p:cNvSpPr>
            <a:spLocks noGrp="1"/>
          </p:cNvSpPr>
          <p:nvPr>
            <p:ph idx="1"/>
          </p:nvPr>
        </p:nvSpPr>
        <p:spPr>
          <a:xfrm>
            <a:off x="508001" y="1294687"/>
            <a:ext cx="6447501" cy="3154441"/>
          </a:xfrm>
        </p:spPr>
        <p:txBody>
          <a:bodyPr>
            <a:normAutofit lnSpcReduction="10000"/>
          </a:bodyPr>
          <a:lstStyle/>
          <a:p>
            <a:pPr eaLnBrk="0" fontAlgn="base" hangingPunct="0">
              <a:spcAft>
                <a:spcPct val="0"/>
              </a:spcAft>
              <a:buClrTx/>
              <a:buNone/>
            </a:pPr>
            <a:r>
              <a:rPr lang="en-GB" dirty="0">
                <a:solidFill>
                  <a:prstClr val="black"/>
                </a:solidFill>
                <a:latin typeface="Arial" pitchFamily="34" charset="0"/>
                <a:ea typeface="ヒラギノ角ゴ Pro W3" pitchFamily="84" charset="-128"/>
              </a:rPr>
              <a:t>Very large number of falls risk factors (over 400). Significant ones include:</a:t>
            </a:r>
          </a:p>
          <a:p>
            <a:pPr eaLnBrk="0" fontAlgn="base" hangingPunct="0">
              <a:spcAft>
                <a:spcPct val="0"/>
              </a:spcAft>
              <a:buClrTx/>
              <a:buFont typeface="Arial" panose="020B0604020202020204" pitchFamily="34" charset="0"/>
              <a:buChar char="•"/>
            </a:pPr>
            <a:r>
              <a:rPr lang="en-GB" dirty="0">
                <a:solidFill>
                  <a:prstClr val="black"/>
                </a:solidFill>
                <a:latin typeface="Arial" pitchFamily="34" charset="0"/>
                <a:ea typeface="ヒラギノ角ゴ Pro W3" pitchFamily="84" charset="-128"/>
              </a:rPr>
              <a:t>a history of falls</a:t>
            </a:r>
          </a:p>
          <a:p>
            <a:pPr eaLnBrk="0" fontAlgn="base" hangingPunct="0">
              <a:spcAft>
                <a:spcPct val="0"/>
              </a:spcAft>
              <a:buClrTx/>
              <a:buFont typeface="Arial" panose="020B0604020202020204" pitchFamily="34" charset="0"/>
              <a:buChar char="•"/>
            </a:pPr>
            <a:r>
              <a:rPr lang="en-GB" dirty="0">
                <a:solidFill>
                  <a:prstClr val="black"/>
                </a:solidFill>
                <a:latin typeface="Arial" pitchFamily="34" charset="0"/>
                <a:ea typeface="ヒラギノ角ゴ Pro W3" pitchFamily="84" charset="-128"/>
              </a:rPr>
              <a:t>muscle weakness</a:t>
            </a:r>
          </a:p>
          <a:p>
            <a:pPr eaLnBrk="0" fontAlgn="base" hangingPunct="0">
              <a:spcAft>
                <a:spcPct val="0"/>
              </a:spcAft>
              <a:buClrTx/>
              <a:buFont typeface="Arial" panose="020B0604020202020204" pitchFamily="34" charset="0"/>
              <a:buChar char="•"/>
            </a:pPr>
            <a:r>
              <a:rPr lang="en-GB" dirty="0">
                <a:solidFill>
                  <a:prstClr val="black"/>
                </a:solidFill>
                <a:latin typeface="Arial" pitchFamily="34" charset="0"/>
                <a:ea typeface="ヒラギノ角ゴ Pro W3" pitchFamily="84" charset="-128"/>
              </a:rPr>
              <a:t>poor balance</a:t>
            </a:r>
          </a:p>
          <a:p>
            <a:pPr eaLnBrk="0" fontAlgn="base" hangingPunct="0">
              <a:spcAft>
                <a:spcPct val="0"/>
              </a:spcAft>
              <a:buClrTx/>
              <a:buFont typeface="Arial" panose="020B0604020202020204" pitchFamily="34" charset="0"/>
              <a:buChar char="•"/>
            </a:pPr>
            <a:r>
              <a:rPr lang="en-GB" dirty="0">
                <a:solidFill>
                  <a:prstClr val="black"/>
                </a:solidFill>
                <a:latin typeface="Arial" pitchFamily="34" charset="0"/>
                <a:ea typeface="ヒラギノ角ゴ Pro W3" pitchFamily="84" charset="-128"/>
              </a:rPr>
              <a:t>visual impairment</a:t>
            </a:r>
          </a:p>
          <a:p>
            <a:pPr eaLnBrk="0" fontAlgn="base" hangingPunct="0">
              <a:spcAft>
                <a:spcPct val="0"/>
              </a:spcAft>
              <a:buClrTx/>
              <a:buFont typeface="Arial" panose="020B0604020202020204" pitchFamily="34" charset="0"/>
              <a:buChar char="•"/>
            </a:pPr>
            <a:r>
              <a:rPr lang="en-GB" dirty="0">
                <a:solidFill>
                  <a:prstClr val="black"/>
                </a:solidFill>
                <a:latin typeface="Arial" pitchFamily="34" charset="0"/>
                <a:ea typeface="ヒラギノ角ゴ Pro W3" pitchFamily="84" charset="-128"/>
              </a:rPr>
              <a:t>environmental hazards</a:t>
            </a:r>
          </a:p>
          <a:p>
            <a:pPr eaLnBrk="0" fontAlgn="base" hangingPunct="0">
              <a:spcAft>
                <a:spcPct val="0"/>
              </a:spcAft>
              <a:buClrTx/>
              <a:buFont typeface="Arial" panose="020B0604020202020204" pitchFamily="34" charset="0"/>
              <a:buChar char="•"/>
            </a:pPr>
            <a:r>
              <a:rPr lang="en-GB" dirty="0">
                <a:solidFill>
                  <a:prstClr val="black"/>
                </a:solidFill>
                <a:latin typeface="Arial" pitchFamily="34" charset="0"/>
                <a:ea typeface="ヒラギノ角ゴ Pro W3" pitchFamily="84" charset="-128"/>
              </a:rPr>
              <a:t>polypharmacy and the use of psychotropic and anti-arrhythmic medicines,</a:t>
            </a:r>
          </a:p>
          <a:p>
            <a:pPr eaLnBrk="0" fontAlgn="base" hangingPunct="0">
              <a:spcAft>
                <a:spcPct val="0"/>
              </a:spcAft>
              <a:buClrTx/>
              <a:buFont typeface="Arial" panose="020B0604020202020204" pitchFamily="34" charset="0"/>
              <a:buChar char="•"/>
            </a:pPr>
            <a:r>
              <a:rPr lang="en-GB" dirty="0">
                <a:solidFill>
                  <a:prstClr val="black"/>
                </a:solidFill>
                <a:latin typeface="Arial" pitchFamily="34" charset="0"/>
                <a:ea typeface="ヒラギノ角ゴ Pro W3" pitchFamily="84" charset="-128"/>
              </a:rPr>
              <a:t>+ a number of specific conditions including cognitive impairment, diabetes, high alcohol consumption, incontinence, Parkinson’s disease and stroke.</a:t>
            </a:r>
            <a:r>
              <a:rPr lang="en-GB" altLang="en-US" dirty="0">
                <a:solidFill>
                  <a:prstClr val="black"/>
                </a:solidFill>
                <a:latin typeface="Arial" pitchFamily="34" charset="0"/>
                <a:ea typeface="ヒラギノ角ゴ Pro W3" pitchFamily="84" charset="-128"/>
              </a:rPr>
              <a:t> </a:t>
            </a:r>
          </a:p>
          <a:p>
            <a:pPr marL="0" indent="0">
              <a:buNone/>
            </a:pPr>
            <a:r>
              <a:rPr lang="en-GB" dirty="0">
                <a:latin typeface="Arial" panose="020B0604020202020204" pitchFamily="34" charset="0"/>
                <a:cs typeface="Arial" panose="020B0604020202020204" pitchFamily="34" charset="0"/>
              </a:rPr>
              <a:t>Focused NFPCG meetings and task &amp; finish groups to address specific risk factors</a:t>
            </a:r>
          </a:p>
        </p:txBody>
      </p:sp>
    </p:spTree>
    <p:extLst>
      <p:ext uri="{BB962C8B-B14F-4D97-AF65-F5344CB8AC3E}">
        <p14:creationId xmlns:p14="http://schemas.microsoft.com/office/powerpoint/2010/main" val="3850255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ECF9-DF22-4C09-9810-02217FABFB4F}"/>
              </a:ext>
            </a:extLst>
          </p:cNvPr>
          <p:cNvSpPr>
            <a:spLocks noGrp="1"/>
          </p:cNvSpPr>
          <p:nvPr>
            <p:ph type="title"/>
          </p:nvPr>
        </p:nvSpPr>
        <p:spPr>
          <a:xfrm>
            <a:off x="508001" y="225743"/>
            <a:ext cx="6447501" cy="990600"/>
          </a:xfrm>
        </p:spPr>
        <p:txBody>
          <a:bodyPr/>
          <a:lstStyle/>
          <a:p>
            <a:r>
              <a:rPr lang="en-GB" dirty="0">
                <a:latin typeface="Arial" panose="020B0604020202020204" pitchFamily="34" charset="0"/>
                <a:cs typeface="Arial" panose="020B0604020202020204" pitchFamily="34" charset="0"/>
              </a:rPr>
              <a:t>The National Falls Prevention Coordination Group (NFPCG)</a:t>
            </a:r>
          </a:p>
        </p:txBody>
      </p:sp>
      <p:sp>
        <p:nvSpPr>
          <p:cNvPr id="3" name="Content Placeholder 2">
            <a:extLst>
              <a:ext uri="{FF2B5EF4-FFF2-40B4-BE49-F238E27FC236}">
                <a16:creationId xmlns:a16="http://schemas.microsoft.com/office/drawing/2014/main" id="{24D446CB-B90C-4607-BF8F-DD6355B56BF7}"/>
              </a:ext>
            </a:extLst>
          </p:cNvPr>
          <p:cNvSpPr>
            <a:spLocks noGrp="1"/>
          </p:cNvSpPr>
          <p:nvPr>
            <p:ph idx="1"/>
          </p:nvPr>
        </p:nvSpPr>
        <p:spPr>
          <a:xfrm>
            <a:off x="508001" y="1070610"/>
            <a:ext cx="6512877" cy="3927158"/>
          </a:xfrm>
        </p:spPr>
        <p:txBody>
          <a:bodyPr>
            <a:noAutofit/>
          </a:bodyPr>
          <a:lstStyle/>
          <a:p>
            <a:pPr eaLnBrk="0" fontAlgn="base" hangingPunct="0">
              <a:spcAft>
                <a:spcPct val="0"/>
              </a:spcAft>
              <a:buClrTx/>
            </a:pPr>
            <a:r>
              <a:rPr lang="en-GB" dirty="0">
                <a:solidFill>
                  <a:prstClr val="black"/>
                </a:solidFill>
                <a:latin typeface="Arial" pitchFamily="34" charset="0"/>
                <a:ea typeface="ヒラギノ角ゴ Pro W3" pitchFamily="84" charset="-128"/>
              </a:rPr>
              <a:t>The NFPCG was hosted and chaired by Public Health England until 1</a:t>
            </a:r>
            <a:r>
              <a:rPr lang="en-GB" baseline="30000" dirty="0">
                <a:solidFill>
                  <a:prstClr val="black"/>
                </a:solidFill>
                <a:latin typeface="Arial" pitchFamily="34" charset="0"/>
                <a:ea typeface="ヒラギノ角ゴ Pro W3" pitchFamily="84" charset="-128"/>
              </a:rPr>
              <a:t>st</a:t>
            </a:r>
            <a:r>
              <a:rPr lang="en-GB" dirty="0">
                <a:solidFill>
                  <a:prstClr val="black"/>
                </a:solidFill>
                <a:latin typeface="Arial" pitchFamily="34" charset="0"/>
                <a:ea typeface="ヒラギノ角ゴ Pro W3" pitchFamily="84" charset="-128"/>
              </a:rPr>
              <a:t> October 2021, leadership has moved to NHSE/I Medical Directorate/ Healthcare PH</a:t>
            </a:r>
          </a:p>
          <a:p>
            <a:pPr eaLnBrk="0" fontAlgn="base" hangingPunct="0">
              <a:spcAft>
                <a:spcPct val="0"/>
              </a:spcAft>
              <a:buClrTx/>
            </a:pPr>
            <a:r>
              <a:rPr lang="en-GB" dirty="0">
                <a:solidFill>
                  <a:prstClr val="black"/>
                </a:solidFill>
                <a:latin typeface="Arial" pitchFamily="34" charset="0"/>
                <a:ea typeface="ヒラギノ角ゴ Pro W3" pitchFamily="84" charset="-128"/>
              </a:rPr>
              <a:t>Over 40 member organisations. Partnership working and Networks are key</a:t>
            </a:r>
          </a:p>
          <a:p>
            <a:pPr eaLnBrk="0" fontAlgn="base" hangingPunct="0">
              <a:spcAft>
                <a:spcPct val="0"/>
              </a:spcAft>
              <a:buClrTx/>
            </a:pPr>
            <a:r>
              <a:rPr lang="en-GB" dirty="0">
                <a:solidFill>
                  <a:prstClr val="black"/>
                </a:solidFill>
                <a:latin typeface="Arial" pitchFamily="34" charset="0"/>
                <a:ea typeface="ヒラギノ角ゴ Pro W3" pitchFamily="84" charset="-128"/>
              </a:rPr>
              <a:t>National and regional representatives, including: NHSE/I, OHID, academia, </a:t>
            </a:r>
            <a:r>
              <a:rPr lang="en-GB" dirty="0" err="1">
                <a:solidFill>
                  <a:prstClr val="black"/>
                </a:solidFill>
                <a:latin typeface="Arial" pitchFamily="34" charset="0"/>
                <a:ea typeface="ヒラギノ角ゴ Pro W3" pitchFamily="84" charset="-128"/>
              </a:rPr>
              <a:t>CfAB</a:t>
            </a:r>
            <a:r>
              <a:rPr lang="en-GB" dirty="0">
                <a:solidFill>
                  <a:prstClr val="black"/>
                </a:solidFill>
                <a:latin typeface="Arial" pitchFamily="34" charset="0"/>
                <a:ea typeface="ヒラギノ角ゴ Pro W3" pitchFamily="84" charset="-128"/>
              </a:rPr>
              <a:t>, 3</a:t>
            </a:r>
            <a:r>
              <a:rPr lang="en-GB" baseline="30000" dirty="0">
                <a:solidFill>
                  <a:prstClr val="black"/>
                </a:solidFill>
                <a:latin typeface="Arial" pitchFamily="34" charset="0"/>
                <a:ea typeface="ヒラギノ角ゴ Pro W3" pitchFamily="84" charset="-128"/>
              </a:rPr>
              <a:t>rd</a:t>
            </a:r>
            <a:r>
              <a:rPr lang="en-GB" dirty="0">
                <a:solidFill>
                  <a:prstClr val="black"/>
                </a:solidFill>
                <a:latin typeface="Arial" pitchFamily="34" charset="0"/>
                <a:ea typeface="ヒラギノ角ゴ Pro W3" pitchFamily="84" charset="-128"/>
              </a:rPr>
              <a:t> sector, CSP, AGILE, RCOT, College of Podiatry, AACE etc</a:t>
            </a:r>
          </a:p>
          <a:p>
            <a:pPr eaLnBrk="0" fontAlgn="base" hangingPunct="0">
              <a:spcAft>
                <a:spcPct val="0"/>
              </a:spcAft>
              <a:buClrTx/>
            </a:pPr>
            <a:r>
              <a:rPr lang="en-GB" dirty="0">
                <a:solidFill>
                  <a:prstClr val="black"/>
                </a:solidFill>
                <a:latin typeface="Arial" pitchFamily="34" charset="0"/>
                <a:ea typeface="ヒラギノ角ゴ Pro W3" pitchFamily="84" charset="-128"/>
              </a:rPr>
              <a:t>4 Task &amp; Finish groups–Deconditioning, Health inequalities, Eye health, P&amp;P engagement</a:t>
            </a:r>
          </a:p>
          <a:p>
            <a:pPr eaLnBrk="0" fontAlgn="base" hangingPunct="0">
              <a:spcAft>
                <a:spcPct val="0"/>
              </a:spcAft>
              <a:buClrTx/>
            </a:pPr>
            <a:r>
              <a:rPr lang="en-GB" dirty="0">
                <a:solidFill>
                  <a:prstClr val="black"/>
                </a:solidFill>
                <a:latin typeface="Arial" pitchFamily="34" charset="0"/>
                <a:ea typeface="ヒラギノ角ゴ Pro W3" pitchFamily="84" charset="-128"/>
              </a:rPr>
              <a:t>Initiated 4 Nations group January 2021, share priorities/ good practice</a:t>
            </a:r>
          </a:p>
          <a:p>
            <a:pPr eaLnBrk="0" fontAlgn="base" hangingPunct="0">
              <a:spcAft>
                <a:spcPct val="0"/>
              </a:spcAft>
              <a:buClrTx/>
            </a:pPr>
            <a:r>
              <a:rPr lang="en-GB" dirty="0">
                <a:solidFill>
                  <a:prstClr val="black"/>
                </a:solidFill>
                <a:latin typeface="Arial" pitchFamily="34" charset="0"/>
                <a:ea typeface="ヒラギノ角ゴ Pro W3" pitchFamily="84" charset="-128"/>
              </a:rPr>
              <a:t>Resource development and dissemination of good practice (</a:t>
            </a:r>
            <a:r>
              <a:rPr lang="en-GB" dirty="0" err="1">
                <a:solidFill>
                  <a:prstClr val="black"/>
                </a:solidFill>
                <a:latin typeface="Arial" pitchFamily="34" charset="0"/>
                <a:ea typeface="ヒラギノ角ゴ Pro W3" pitchFamily="84" charset="-128"/>
              </a:rPr>
              <a:t>eg</a:t>
            </a:r>
            <a:r>
              <a:rPr lang="en-GB" dirty="0">
                <a:solidFill>
                  <a:prstClr val="black"/>
                </a:solidFill>
                <a:latin typeface="Arial" pitchFamily="34" charset="0"/>
                <a:ea typeface="ヒラギノ角ゴ Pro W3" pitchFamily="84" charset="-128"/>
              </a:rPr>
              <a:t> eye health, deconditioning, care homes/ EHCH, emergency services)</a:t>
            </a:r>
          </a:p>
          <a:p>
            <a:pPr eaLnBrk="0" fontAlgn="base" hangingPunct="0">
              <a:spcAft>
                <a:spcPct val="0"/>
              </a:spcAft>
              <a:buClrTx/>
            </a:pPr>
            <a:r>
              <a:rPr lang="en-GB" dirty="0">
                <a:solidFill>
                  <a:prstClr val="black"/>
                </a:solidFill>
                <a:latin typeface="Arial" pitchFamily="34" charset="0"/>
                <a:ea typeface="ヒラギノ角ゴ Pro W3" pitchFamily="84" charset="-128"/>
              </a:rPr>
              <a:t>NFPCG Progress Report 2019-2021 </a:t>
            </a:r>
            <a:r>
              <a:rPr lang="en-GB" dirty="0">
                <a:solidFill>
                  <a:prstClr val="black"/>
                </a:solidFill>
                <a:latin typeface="Arial" pitchFamily="34" charset="0"/>
                <a:ea typeface="ヒラギノ角ゴ Pro W3" pitchFamily="84" charset="-128"/>
                <a:hlinkClick r:id="rId3"/>
              </a:rPr>
              <a:t>published March 2021</a:t>
            </a:r>
            <a:r>
              <a:rPr lang="en-GB" dirty="0">
                <a:solidFill>
                  <a:prstClr val="black"/>
                </a:solidFill>
                <a:latin typeface="Arial" pitchFamily="34" charset="0"/>
                <a:ea typeface="ヒラギノ角ゴ Pro W3" pitchFamily="84" charset="-128"/>
              </a:rPr>
              <a:t>, focus on public health and ‘prevention’</a:t>
            </a:r>
          </a:p>
          <a:p>
            <a:pPr eaLnBrk="0" fontAlgn="base" hangingPunct="0">
              <a:spcAft>
                <a:spcPct val="0"/>
              </a:spcAft>
              <a:buClrTx/>
            </a:pPr>
            <a:r>
              <a:rPr lang="en-GB" dirty="0">
                <a:solidFill>
                  <a:prstClr val="black"/>
                </a:solidFill>
                <a:latin typeface="Arial" pitchFamily="34" charset="0"/>
                <a:ea typeface="ヒラギノ角ゴ Pro W3" pitchFamily="84" charset="-128"/>
              </a:rPr>
              <a:t>NFPCG provided advice on the Wider Impacts of COVID </a:t>
            </a:r>
            <a:r>
              <a:rPr lang="en-GB" dirty="0">
                <a:solidFill>
                  <a:prstClr val="black"/>
                </a:solidFill>
                <a:latin typeface="Arial" pitchFamily="34" charset="0"/>
                <a:ea typeface="ヒラギノ角ゴ Pro W3" pitchFamily="84" charset="-128"/>
                <a:hlinkClick r:id="rId4"/>
              </a:rPr>
              <a:t>report</a:t>
            </a:r>
            <a:r>
              <a:rPr lang="en-GB" dirty="0">
                <a:solidFill>
                  <a:prstClr val="black"/>
                </a:solidFill>
                <a:latin typeface="Arial" pitchFamily="34" charset="0"/>
                <a:ea typeface="ヒラギノ角ゴ Pro W3" pitchFamily="84" charset="-128"/>
              </a:rPr>
              <a:t> (August 2021)</a:t>
            </a:r>
          </a:p>
          <a:p>
            <a:pPr eaLnBrk="0" fontAlgn="base" hangingPunct="0">
              <a:spcAft>
                <a:spcPct val="0"/>
              </a:spcAft>
              <a:buClrTx/>
            </a:pPr>
            <a:r>
              <a:rPr lang="en-GB" dirty="0">
                <a:latin typeface="Arial" panose="020B0604020202020204" pitchFamily="34" charset="0"/>
                <a:cs typeface="Arial" panose="020B0604020202020204" pitchFamily="34" charset="0"/>
              </a:rPr>
              <a:t>NICE Guidance, CG161 falls in older people (2013) due for review, representation from NFPCG membership</a:t>
            </a:r>
          </a:p>
        </p:txBody>
      </p:sp>
    </p:spTree>
    <p:extLst>
      <p:ext uri="{BB962C8B-B14F-4D97-AF65-F5344CB8AC3E}">
        <p14:creationId xmlns:p14="http://schemas.microsoft.com/office/powerpoint/2010/main" val="4160055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Trebuchet MS" panose="020B0603020202020204"/>
            </a:endParaRPr>
          </a:p>
        </p:txBody>
      </p:sp>
      <p:sp>
        <p:nvSpPr>
          <p:cNvPr id="2" name="Title 1">
            <a:extLst>
              <a:ext uri="{FF2B5EF4-FFF2-40B4-BE49-F238E27FC236}">
                <a16:creationId xmlns:a16="http://schemas.microsoft.com/office/drawing/2014/main" id="{03BAAF84-296D-45AE-B080-5E151C3AC5EC}"/>
              </a:ext>
            </a:extLst>
          </p:cNvPr>
          <p:cNvSpPr>
            <a:spLocks noGrp="1"/>
          </p:cNvSpPr>
          <p:nvPr>
            <p:ph type="title"/>
          </p:nvPr>
        </p:nvSpPr>
        <p:spPr>
          <a:xfrm>
            <a:off x="1000127" y="457200"/>
            <a:ext cx="6447501" cy="990600"/>
          </a:xfrm>
        </p:spPr>
        <p:txBody>
          <a:bodyPr>
            <a:normAutofit/>
          </a:bodyPr>
          <a:lstStyle/>
          <a:p>
            <a:r>
              <a:rPr lang="en-GB" dirty="0">
                <a:latin typeface="Arial" panose="020B0604020202020204" pitchFamily="34" charset="0"/>
                <a:cs typeface="Arial" panose="020B0604020202020204" pitchFamily="34" charset="0"/>
              </a:rPr>
              <a:t>Falls and Fractures Consensus Statement, Falls ROI tool, falls resources</a:t>
            </a:r>
          </a:p>
        </p:txBody>
      </p:sp>
      <p:sp>
        <p:nvSpPr>
          <p:cNvPr id="21" name="Isosceles Triangle 2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1" y="2863851"/>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60"/>
            <a:ext cx="3572669" cy="238244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271C7E3-72DA-4232-8267-29E6E44EF0D5}"/>
              </a:ext>
            </a:extLst>
          </p:cNvPr>
          <p:cNvSpPr>
            <a:spLocks noGrp="1"/>
          </p:cNvSpPr>
          <p:nvPr>
            <p:ph idx="1"/>
          </p:nvPr>
        </p:nvSpPr>
        <p:spPr>
          <a:xfrm>
            <a:off x="623888" y="1343898"/>
            <a:ext cx="6353174" cy="3456702"/>
          </a:xfrm>
        </p:spPr>
        <p:txBody>
          <a:bodyPr>
            <a:normAutofit lnSpcReduction="10000"/>
          </a:bodyPr>
          <a:lstStyle/>
          <a:p>
            <a:pPr>
              <a:lnSpc>
                <a:spcPct val="90000"/>
              </a:lnSpc>
              <a:buClrTx/>
              <a:defRPr/>
            </a:pPr>
            <a:r>
              <a:rPr lang="en-GB" sz="1425" dirty="0">
                <a:latin typeface="Arial" pitchFamily="34" charset="0"/>
                <a:ea typeface="ヒラギノ角ゴ Pro W3" pitchFamily="84" charset="-128"/>
                <a:cs typeface="Arial" panose="020B0604020202020204" pitchFamily="34" charset="0"/>
                <a:hlinkClick r:id="rId3">
                  <a:extLst>
                    <a:ext uri="{A12FA001-AC4F-418D-AE19-62706E023703}">
                      <ahyp:hlinkClr xmlns:ahyp="http://schemas.microsoft.com/office/drawing/2018/hyperlinkcolor" val="tx"/>
                    </a:ext>
                  </a:extLst>
                </a:hlinkClick>
              </a:rPr>
              <a:t>Falls and fractures consensus statement </a:t>
            </a:r>
            <a:r>
              <a:rPr lang="en-GB" sz="1425" dirty="0">
                <a:latin typeface="Arial" pitchFamily="34" charset="0"/>
                <a:ea typeface="ヒラギノ角ゴ Pro W3" pitchFamily="84" charset="-128"/>
                <a:cs typeface="Arial" panose="020B0604020202020204" pitchFamily="34" charset="0"/>
              </a:rPr>
              <a:t>(published February 2017) and Resource pack (July 2017)  - details key interventions, approaches to commissioning plus national commitment for support and commissioners checklist -Takes a life course and whole system approach</a:t>
            </a:r>
          </a:p>
          <a:p>
            <a:pPr marL="3572" indent="-3572" eaLnBrk="0" fontAlgn="base" hangingPunct="0">
              <a:lnSpc>
                <a:spcPct val="90000"/>
              </a:lnSpc>
              <a:spcBef>
                <a:spcPts val="0"/>
              </a:spcBef>
              <a:spcAft>
                <a:spcPct val="0"/>
              </a:spcAft>
              <a:buClrTx/>
              <a:buNone/>
              <a:defRPr/>
            </a:pPr>
            <a:endParaRPr lang="en-GB" sz="1425" dirty="0">
              <a:latin typeface="Arial" pitchFamily="84" charset="0"/>
              <a:ea typeface="ヒラギノ角ゴ Pro W3" pitchFamily="84" charset="-128"/>
            </a:endParaRPr>
          </a:p>
          <a:p>
            <a:pPr eaLnBrk="0" fontAlgn="base" hangingPunct="0">
              <a:lnSpc>
                <a:spcPct val="90000"/>
              </a:lnSpc>
              <a:spcBef>
                <a:spcPts val="0"/>
              </a:spcBef>
              <a:spcAft>
                <a:spcPct val="0"/>
              </a:spcAft>
              <a:buClrTx/>
              <a:defRPr/>
            </a:pPr>
            <a:r>
              <a:rPr lang="en-GB" sz="1425" dirty="0">
                <a:latin typeface="Arial" pitchFamily="84" charset="0"/>
                <a:ea typeface="ヒラギノ角ゴ Pro W3" pitchFamily="84" charset="-128"/>
              </a:rPr>
              <a:t>2018 – A </a:t>
            </a:r>
            <a:r>
              <a:rPr lang="en-GB" sz="1425" dirty="0">
                <a:latin typeface="Arial" pitchFamily="84" charset="0"/>
                <a:ea typeface="ヒラギノ角ゴ Pro W3" pitchFamily="84" charset="-128"/>
                <a:hlinkClick r:id="rId4"/>
              </a:rPr>
              <a:t>Return on Investment (ROI) calculator </a:t>
            </a:r>
            <a:r>
              <a:rPr lang="en-GB" sz="1425" dirty="0">
                <a:latin typeface="Arial" pitchFamily="84" charset="0"/>
                <a:ea typeface="ヒラギノ角ゴ Pro W3" pitchFamily="84" charset="-128"/>
              </a:rPr>
              <a:t>on the evidence based interventions</a:t>
            </a:r>
          </a:p>
          <a:p>
            <a:pPr marL="0" indent="0" eaLnBrk="0" fontAlgn="base" hangingPunct="0">
              <a:lnSpc>
                <a:spcPct val="90000"/>
              </a:lnSpc>
              <a:spcBef>
                <a:spcPts val="0"/>
              </a:spcBef>
              <a:spcAft>
                <a:spcPct val="0"/>
              </a:spcAft>
              <a:buClrTx/>
              <a:buNone/>
              <a:defRPr/>
            </a:pPr>
            <a:endParaRPr lang="en-GB" sz="1425" dirty="0">
              <a:latin typeface="Arial" pitchFamily="84" charset="0"/>
              <a:ea typeface="ヒラギノ角ゴ Pro W3" pitchFamily="84" charset="-128"/>
            </a:endParaRPr>
          </a:p>
          <a:p>
            <a:pPr eaLnBrk="0" fontAlgn="base" hangingPunct="0">
              <a:lnSpc>
                <a:spcPct val="90000"/>
              </a:lnSpc>
              <a:spcBef>
                <a:spcPts val="0"/>
              </a:spcBef>
              <a:spcAft>
                <a:spcPct val="0"/>
              </a:spcAft>
              <a:buClrTx/>
              <a:defRPr/>
            </a:pPr>
            <a:r>
              <a:rPr lang="en-GB" sz="1425" dirty="0">
                <a:solidFill>
                  <a:prstClr val="black"/>
                </a:solidFill>
                <a:latin typeface="Arial" pitchFamily="34" charset="0"/>
                <a:ea typeface="ヒラギノ角ゴ Pro W3" pitchFamily="84" charset="-128"/>
                <a:cs typeface="Arial" panose="020B0604020202020204" pitchFamily="34" charset="0"/>
              </a:rPr>
              <a:t>Quality improvement –the Strength &amp; Balance Quality Markers </a:t>
            </a:r>
            <a:r>
              <a:rPr lang="en-GB" sz="1425" dirty="0">
                <a:solidFill>
                  <a:prstClr val="black"/>
                </a:solidFill>
                <a:latin typeface="Arial" pitchFamily="34" charset="0"/>
                <a:ea typeface="ヒラギノ角ゴ Pro W3" pitchFamily="84" charset="-128"/>
                <a:cs typeface="Arial" panose="020B0604020202020204" pitchFamily="34" charset="0"/>
                <a:hlinkClick r:id="rId5">
                  <a:extLst>
                    <a:ext uri="{A12FA001-AC4F-418D-AE19-62706E023703}">
                      <ahyp:hlinkClr xmlns:ahyp="http://schemas.microsoft.com/office/drawing/2018/hyperlinkcolor" val="tx"/>
                    </a:ext>
                  </a:extLst>
                </a:hlinkClick>
              </a:rPr>
              <a:t>paper</a:t>
            </a:r>
            <a:r>
              <a:rPr lang="en-GB" sz="1425" dirty="0">
                <a:solidFill>
                  <a:prstClr val="black"/>
                </a:solidFill>
                <a:latin typeface="Arial" pitchFamily="34" charset="0"/>
                <a:ea typeface="ヒラギノ角ゴ Pro W3" pitchFamily="84" charset="-128"/>
                <a:cs typeface="Arial" panose="020B0604020202020204" pitchFamily="34" charset="0"/>
              </a:rPr>
              <a:t>, July 2019</a:t>
            </a:r>
          </a:p>
          <a:p>
            <a:pPr marL="0" indent="0" eaLnBrk="0" fontAlgn="base" hangingPunct="0">
              <a:lnSpc>
                <a:spcPct val="90000"/>
              </a:lnSpc>
              <a:spcBef>
                <a:spcPts val="0"/>
              </a:spcBef>
              <a:spcAft>
                <a:spcPct val="0"/>
              </a:spcAft>
              <a:buClrTx/>
              <a:buNone/>
              <a:defRPr/>
            </a:pPr>
            <a:endParaRPr lang="en-GB" sz="1425" dirty="0">
              <a:solidFill>
                <a:prstClr val="black"/>
              </a:solidFill>
              <a:latin typeface="Arial" pitchFamily="34" charset="0"/>
              <a:ea typeface="ヒラギノ角ゴ Pro W3" pitchFamily="84" charset="-128"/>
              <a:cs typeface="Arial" panose="020B0604020202020204" pitchFamily="34" charset="0"/>
            </a:endParaRPr>
          </a:p>
          <a:p>
            <a:pPr eaLnBrk="0" fontAlgn="base" hangingPunct="0">
              <a:lnSpc>
                <a:spcPct val="90000"/>
              </a:lnSpc>
              <a:spcBef>
                <a:spcPts val="0"/>
              </a:spcBef>
              <a:spcAft>
                <a:spcPct val="0"/>
              </a:spcAft>
              <a:buClrTx/>
              <a:defRPr/>
            </a:pPr>
            <a:r>
              <a:rPr lang="en-GB" dirty="0">
                <a:latin typeface="Arial" panose="020B0604020202020204" pitchFamily="34" charset="0"/>
                <a:ea typeface="Calibri" panose="020F0502020204030204" pitchFamily="34" charset="0"/>
                <a:cs typeface="Arial" panose="020B0604020202020204" pitchFamily="34" charset="0"/>
              </a:rPr>
              <a:t>All Our Health topic information on falls and fractures, updated January 2020 can be found </a:t>
            </a:r>
            <a:r>
              <a:rPr lang="en-GB"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here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Times New Roman" panose="02020603050405020304" pitchFamily="18" charset="0"/>
                <a:cs typeface="Arial" panose="020B0604020202020204" pitchFamily="34" charset="0"/>
              </a:rPr>
              <a:t>All Our Health (AOH)- Falls and Fractures </a:t>
            </a:r>
            <a:r>
              <a:rPr lang="en-GB" dirty="0">
                <a:latin typeface="Arial" panose="020B0604020202020204" pitchFamily="34" charset="0"/>
                <a:ea typeface="Times New Roman" panose="02020603050405020304" pitchFamily="18" charset="0"/>
                <a:cs typeface="Arial" panose="020B0604020202020204" pitchFamily="34" charset="0"/>
                <a:hlinkClick r:id="rId7"/>
              </a:rPr>
              <a:t>e-learning</a:t>
            </a:r>
            <a:r>
              <a:rPr lang="en-GB" dirty="0">
                <a:latin typeface="Arial" panose="020B0604020202020204" pitchFamily="34" charset="0"/>
                <a:ea typeface="Times New Roman" panose="02020603050405020304" pitchFamily="18" charset="0"/>
                <a:cs typeface="Arial" panose="020B0604020202020204" pitchFamily="34" charset="0"/>
              </a:rPr>
              <a:t> </a:t>
            </a:r>
          </a:p>
          <a:p>
            <a:pPr marL="0" indent="0" eaLnBrk="0" fontAlgn="base" hangingPunct="0">
              <a:lnSpc>
                <a:spcPct val="90000"/>
              </a:lnSpc>
              <a:spcBef>
                <a:spcPts val="0"/>
              </a:spcBef>
              <a:spcAft>
                <a:spcPct val="0"/>
              </a:spcAft>
              <a:buClrTx/>
              <a:buNone/>
              <a:defRPr/>
            </a:pPr>
            <a:endParaRPr lang="en-GB"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a:p>
            <a:pPr eaLnBrk="0" fontAlgn="base" hangingPunct="0">
              <a:lnSpc>
                <a:spcPct val="90000"/>
              </a:lnSpc>
              <a:spcBef>
                <a:spcPts val="0"/>
              </a:spcBef>
              <a:spcAft>
                <a:spcPct val="0"/>
              </a:spcAft>
              <a:buClrTx/>
              <a:defRPr/>
            </a:pPr>
            <a:r>
              <a:rPr lang="en-GB"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Falls FAQ Poster</a:t>
            </a:r>
            <a:r>
              <a:rPr lang="en-GB" dirty="0">
                <a:latin typeface="Arial" panose="020B0604020202020204" pitchFamily="34" charset="0"/>
                <a:ea typeface="Calibri" panose="020F0502020204030204" pitchFamily="34" charset="0"/>
                <a:cs typeface="Arial" panose="020B0604020202020204" pitchFamily="34" charset="0"/>
              </a:rPr>
              <a:t> was developed for staff in care homes to support the management of a fall in care homes during the COVID 19 pandemic</a:t>
            </a:r>
          </a:p>
          <a:p>
            <a:pPr eaLnBrk="0" fontAlgn="base" hangingPunct="0">
              <a:lnSpc>
                <a:spcPct val="90000"/>
              </a:lnSpc>
              <a:spcBef>
                <a:spcPts val="0"/>
              </a:spcBef>
              <a:spcAft>
                <a:spcPct val="0"/>
              </a:spcAft>
              <a:buClrTx/>
              <a:defRPr/>
            </a:pPr>
            <a:endParaRPr lang="en-GB" dirty="0">
              <a:latin typeface="Arial" panose="020B0604020202020204" pitchFamily="34" charset="0"/>
              <a:ea typeface="Calibri" panose="020F0502020204030204" pitchFamily="34" charset="0"/>
              <a:cs typeface="Arial" panose="020B0604020202020204" pitchFamily="34" charset="0"/>
            </a:endParaRPr>
          </a:p>
          <a:p>
            <a:pPr eaLnBrk="0" fontAlgn="base" hangingPunct="0">
              <a:lnSpc>
                <a:spcPct val="90000"/>
              </a:lnSpc>
              <a:spcBef>
                <a:spcPts val="0"/>
              </a:spcBef>
              <a:spcAft>
                <a:spcPct val="0"/>
              </a:spcAft>
              <a:buClrTx/>
              <a:defRPr/>
            </a:pPr>
            <a:r>
              <a:rPr lang="en-GB" dirty="0">
                <a:latin typeface="Arial" panose="020B0604020202020204" pitchFamily="34" charset="0"/>
                <a:ea typeface="Calibri" panose="020F0502020204030204" pitchFamily="34" charset="0"/>
                <a:cs typeface="Arial" panose="020B0604020202020204" pitchFamily="34" charset="0"/>
              </a:rPr>
              <a:t>NFPCG Task &amp; Finish group on ‘deconditioning’ is developing a range of resources</a:t>
            </a:r>
          </a:p>
          <a:p>
            <a:pPr marL="257175" lvl="1" indent="-257175" eaLnBrk="0" fontAlgn="base" hangingPunct="0">
              <a:spcBef>
                <a:spcPts val="900"/>
              </a:spcBef>
              <a:spcAft>
                <a:spcPct val="0"/>
              </a:spcAft>
              <a:buClrTx/>
              <a:buFont typeface="Arial" panose="020B0604020202020204" pitchFamily="34" charset="0"/>
              <a:buChar char="•"/>
            </a:pPr>
            <a:endParaRPr lang="en-GB" sz="1425" dirty="0">
              <a:solidFill>
                <a:prstClr val="black"/>
              </a:solidFill>
              <a:latin typeface="Arial" pitchFamily="34" charset="0"/>
              <a:ea typeface="ヒラギノ角ゴ Pro W3" pitchFamily="84" charset="-128"/>
              <a:cs typeface="Arial" panose="020B0604020202020204" pitchFamily="34" charset="0"/>
            </a:endParaRPr>
          </a:p>
          <a:p>
            <a:pPr eaLnBrk="0" fontAlgn="base" hangingPunct="0">
              <a:lnSpc>
                <a:spcPct val="90000"/>
              </a:lnSpc>
              <a:spcBef>
                <a:spcPts val="0"/>
              </a:spcBef>
              <a:spcAft>
                <a:spcPct val="0"/>
              </a:spcAft>
              <a:buClrTx/>
              <a:defRPr/>
            </a:pPr>
            <a:endParaRPr lang="en-GB" sz="1425" dirty="0">
              <a:latin typeface="Arial" pitchFamily="84" charset="0"/>
              <a:ea typeface="ヒラギノ角ゴ Pro W3" pitchFamily="84" charset="-128"/>
            </a:endParaRPr>
          </a:p>
          <a:p>
            <a:pPr>
              <a:lnSpc>
                <a:spcPct val="90000"/>
              </a:lnSpc>
            </a:pPr>
            <a:endParaRPr lang="en-GB" sz="1125" dirty="0"/>
          </a:p>
        </p:txBody>
      </p:sp>
      <p:sp>
        <p:nvSpPr>
          <p:cNvPr id="2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1" y="0"/>
            <a:ext cx="1324769"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11369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Trebuchet MS" panose="020B0603020202020204"/>
            </a:endParaRPr>
          </a:p>
        </p:txBody>
      </p:sp>
      <p:sp>
        <p:nvSpPr>
          <p:cNvPr id="2" name="Title 1">
            <a:extLst>
              <a:ext uri="{FF2B5EF4-FFF2-40B4-BE49-F238E27FC236}">
                <a16:creationId xmlns:a16="http://schemas.microsoft.com/office/drawing/2014/main" id="{781DF572-0A12-4B24-9F07-6A627F09A11D}"/>
              </a:ext>
            </a:extLst>
          </p:cNvPr>
          <p:cNvSpPr>
            <a:spLocks noGrp="1"/>
          </p:cNvSpPr>
          <p:nvPr>
            <p:ph type="title"/>
          </p:nvPr>
        </p:nvSpPr>
        <p:spPr>
          <a:xfrm>
            <a:off x="1000127" y="457200"/>
            <a:ext cx="6447501" cy="990600"/>
          </a:xfrm>
        </p:spPr>
        <p:txBody>
          <a:bodyPr>
            <a:normAutofit/>
          </a:bodyPr>
          <a:lstStyle/>
          <a:p>
            <a:r>
              <a:rPr lang="en-GB" dirty="0">
                <a:latin typeface="Arial" panose="020B0604020202020204" pitchFamily="34" charset="0"/>
                <a:cs typeface="Arial" panose="020B0604020202020204" pitchFamily="34" charset="0"/>
              </a:rPr>
              <a:t>Tackling Falls prevention across the 4 Nations </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1" y="2863851"/>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60"/>
            <a:ext cx="3572669" cy="238244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A297F81-BFCF-48E7-BDD7-FF2BAC6F461C}"/>
              </a:ext>
            </a:extLst>
          </p:cNvPr>
          <p:cNvSpPr>
            <a:spLocks noGrp="1"/>
          </p:cNvSpPr>
          <p:nvPr>
            <p:ph idx="1"/>
          </p:nvPr>
        </p:nvSpPr>
        <p:spPr>
          <a:xfrm>
            <a:off x="1000126" y="1380173"/>
            <a:ext cx="6353174" cy="3403282"/>
          </a:xfrm>
        </p:spPr>
        <p:txBody>
          <a:bodyPr>
            <a:noAutofit/>
          </a:bodyPr>
          <a:lstStyle/>
          <a:p>
            <a:pPr>
              <a:lnSpc>
                <a:spcPct val="90000"/>
              </a:lnSpc>
            </a:pPr>
            <a:r>
              <a:rPr lang="en-GB" dirty="0">
                <a:latin typeface="Arial" panose="020B0604020202020204" pitchFamily="34" charset="0"/>
                <a:cs typeface="Arial" panose="020B0604020202020204" pitchFamily="34" charset="0"/>
              </a:rPr>
              <a:t>Group initiated in January 2021, Memorandum of Understanding</a:t>
            </a:r>
          </a:p>
          <a:p>
            <a:pPr>
              <a:lnSpc>
                <a:spcPct val="90000"/>
              </a:lnSpc>
            </a:pPr>
            <a:r>
              <a:rPr lang="en-GB" dirty="0">
                <a:latin typeface="Arial" panose="020B0604020202020204" pitchFamily="34" charset="0"/>
                <a:cs typeface="Arial" panose="020B0604020202020204" pitchFamily="34" charset="0"/>
              </a:rPr>
              <a:t>Concordat/ strategy in development, key priorities, share best practice and resources</a:t>
            </a:r>
          </a:p>
          <a:p>
            <a:pPr marL="0" indent="0">
              <a:lnSpc>
                <a:spcPct val="90000"/>
              </a:lnSpc>
              <a:buNone/>
            </a:pPr>
            <a:r>
              <a:rPr lang="en-GB" dirty="0">
                <a:latin typeface="Arial" panose="020B0604020202020204" pitchFamily="34" charset="0"/>
                <a:cs typeface="Arial" panose="020B0604020202020204" pitchFamily="34" charset="0"/>
              </a:rPr>
              <a:t> Representatives include: </a:t>
            </a:r>
          </a:p>
          <a:p>
            <a:pPr>
              <a:lnSpc>
                <a:spcPct val="90000"/>
              </a:lnSpc>
            </a:pPr>
            <a:r>
              <a:rPr lang="en-GB" b="1" dirty="0">
                <a:latin typeface="Arial" panose="020B0604020202020204" pitchFamily="34" charset="0"/>
                <a:cs typeface="Arial" panose="020B0604020202020204" pitchFamily="34" charset="0"/>
              </a:rPr>
              <a:t>England</a:t>
            </a:r>
            <a:r>
              <a:rPr lang="en-GB" dirty="0">
                <a:latin typeface="Arial" panose="020B0604020202020204" pitchFamily="34" charset="0"/>
                <a:cs typeface="Arial" panose="020B0604020202020204" pitchFamily="34" charset="0"/>
              </a:rPr>
              <a:t>-members from The National Falls Prevention Coordination Group (NFPCG) </a:t>
            </a:r>
          </a:p>
          <a:p>
            <a:pPr>
              <a:lnSpc>
                <a:spcPct val="90000"/>
              </a:lnSpc>
            </a:pPr>
            <a:r>
              <a:rPr lang="en-GB" b="1" dirty="0">
                <a:latin typeface="Arial" panose="020B0604020202020204" pitchFamily="34" charset="0"/>
                <a:cs typeface="Arial" panose="020B0604020202020204" pitchFamily="34" charset="0"/>
              </a:rPr>
              <a:t>Wales</a:t>
            </a:r>
            <a:r>
              <a:rPr lang="en-GB" dirty="0">
                <a:latin typeface="Arial" panose="020B0604020202020204" pitchFamily="34" charset="0"/>
                <a:cs typeface="Arial" panose="020B0604020202020204" pitchFamily="34" charset="0"/>
              </a:rPr>
              <a:t>- Public Health Wales and Care and Repair Wales; </a:t>
            </a:r>
          </a:p>
          <a:p>
            <a:pPr>
              <a:lnSpc>
                <a:spcPct val="90000"/>
              </a:lnSpc>
            </a:pPr>
            <a:r>
              <a:rPr lang="en-GB" b="1" dirty="0">
                <a:latin typeface="Arial" panose="020B0604020202020204" pitchFamily="34" charset="0"/>
                <a:cs typeface="Arial" panose="020B0604020202020204" pitchFamily="34" charset="0"/>
              </a:rPr>
              <a:t>Scotland</a:t>
            </a:r>
            <a:r>
              <a:rPr lang="en-GB" dirty="0">
                <a:latin typeface="Arial" panose="020B0604020202020204" pitchFamily="34" charset="0"/>
                <a:cs typeface="Arial" panose="020B0604020202020204" pitchFamily="34" charset="0"/>
              </a:rPr>
              <a:t>-Falls prevention in Acute Care; Public Health Scotland</a:t>
            </a:r>
          </a:p>
          <a:p>
            <a:pPr>
              <a:lnSpc>
                <a:spcPct val="90000"/>
              </a:lnSpc>
            </a:pPr>
            <a:r>
              <a:rPr lang="en-GB" b="1" dirty="0">
                <a:latin typeface="Arial" panose="020B0604020202020204" pitchFamily="34" charset="0"/>
                <a:cs typeface="Arial" panose="020B0604020202020204" pitchFamily="34" charset="0"/>
              </a:rPr>
              <a:t>N. Ireland- </a:t>
            </a:r>
            <a:r>
              <a:rPr lang="en-GB" dirty="0">
                <a:latin typeface="Arial" panose="020B0604020202020204" pitchFamily="34" charset="0"/>
                <a:cs typeface="Arial" panose="020B0604020202020204" pitchFamily="34" charset="0"/>
              </a:rPr>
              <a:t>Public Health Agency (PHA), Falls Coordinators from regional Health and Social Care Trusts; Allied Health Professional (AHP) representative</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1" y="0"/>
            <a:ext cx="1324769"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3689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40F6-4A6A-483A-A895-80FE12DF0D3A}"/>
              </a:ext>
            </a:extLst>
          </p:cNvPr>
          <p:cNvSpPr>
            <a:spLocks noGrp="1"/>
          </p:cNvSpPr>
          <p:nvPr>
            <p:ph type="title"/>
          </p:nvPr>
        </p:nvSpPr>
        <p:spPr>
          <a:xfrm>
            <a:off x="508397" y="257175"/>
            <a:ext cx="6447501" cy="848678"/>
          </a:xfrm>
        </p:spPr>
        <p:txBody>
          <a:bodyPr>
            <a:normAutofit fontScale="90000"/>
          </a:bodyPr>
          <a:lstStyle/>
          <a:p>
            <a:r>
              <a:rPr lang="en-GB" dirty="0"/>
              <a:t>Key interventions-requires a whole system approach</a:t>
            </a:r>
          </a:p>
        </p:txBody>
      </p:sp>
      <p:graphicFrame>
        <p:nvGraphicFramePr>
          <p:cNvPr id="4" name="Content Placeholder 3">
            <a:extLst>
              <a:ext uri="{FF2B5EF4-FFF2-40B4-BE49-F238E27FC236}">
                <a16:creationId xmlns:a16="http://schemas.microsoft.com/office/drawing/2014/main" id="{B25FB999-37B0-436F-B002-ACDDA525595B}"/>
              </a:ext>
            </a:extLst>
          </p:cNvPr>
          <p:cNvGraphicFramePr>
            <a:graphicFrameLocks noGrp="1"/>
          </p:cNvGraphicFramePr>
          <p:nvPr>
            <p:ph idx="1"/>
          </p:nvPr>
        </p:nvGraphicFramePr>
        <p:xfrm>
          <a:off x="508398" y="1105852"/>
          <a:ext cx="7146845" cy="384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105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B8D2-B9F1-4B26-8F75-1BF1D571A6B9}"/>
              </a:ext>
            </a:extLst>
          </p:cNvPr>
          <p:cNvSpPr>
            <a:spLocks noGrp="1"/>
          </p:cNvSpPr>
          <p:nvPr>
            <p:ph type="title"/>
          </p:nvPr>
        </p:nvSpPr>
        <p:spPr/>
        <p:txBody>
          <a:bodyPr/>
          <a:lstStyle/>
          <a:p>
            <a:r>
              <a:rPr lang="en-GB" dirty="0"/>
              <a:t>Thank you for listening-Any questions?</a:t>
            </a:r>
          </a:p>
        </p:txBody>
      </p:sp>
      <p:sp>
        <p:nvSpPr>
          <p:cNvPr id="3" name="Content Placeholder 2">
            <a:extLst>
              <a:ext uri="{FF2B5EF4-FFF2-40B4-BE49-F238E27FC236}">
                <a16:creationId xmlns:a16="http://schemas.microsoft.com/office/drawing/2014/main" id="{764085A9-6B26-4C12-A8BB-5F5768C4CAF8}"/>
              </a:ext>
            </a:extLst>
          </p:cNvPr>
          <p:cNvSpPr>
            <a:spLocks noGrp="1"/>
          </p:cNvSpPr>
          <p:nvPr>
            <p:ph idx="1"/>
          </p:nvPr>
        </p:nvSpPr>
        <p:spPr/>
        <p:txBody>
          <a:bodyPr>
            <a:noAutofit/>
          </a:bodyPr>
          <a:lstStyle/>
          <a:p>
            <a:pPr marL="0" indent="0">
              <a:buNone/>
            </a:pPr>
            <a:endParaRPr lang="en-GB" sz="1800" dirty="0"/>
          </a:p>
          <a:p>
            <a:pPr marL="0" indent="0">
              <a:buNone/>
            </a:pPr>
            <a:r>
              <a:rPr lang="en-GB" sz="1800" dirty="0"/>
              <a:t>Contact details:</a:t>
            </a:r>
          </a:p>
          <a:p>
            <a:r>
              <a:rPr lang="en-GB" sz="1800" dirty="0"/>
              <a:t>Sue.Dewhirst@phe.gov.uk</a:t>
            </a:r>
          </a:p>
        </p:txBody>
      </p:sp>
    </p:spTree>
    <p:extLst>
      <p:ext uri="{BB962C8B-B14F-4D97-AF65-F5344CB8AC3E}">
        <p14:creationId xmlns:p14="http://schemas.microsoft.com/office/powerpoint/2010/main" val="220551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091520"/>
            <a:ext cx="5194921" cy="1005576"/>
          </a:xfrm>
        </p:spPr>
        <p:txBody>
          <a:bodyPr/>
          <a:lstStyle/>
          <a:p>
            <a:r>
              <a:rPr lang="en-GB" dirty="0"/>
              <a:t>Delivering physical activity programmes for older people across Greater Manchester </a:t>
            </a:r>
            <a:endParaRPr lang="en-US" dirty="0"/>
          </a:p>
        </p:txBody>
      </p:sp>
      <p:sp>
        <p:nvSpPr>
          <p:cNvPr id="3" name="TextBox 2">
            <a:extLst>
              <a:ext uri="{FF2B5EF4-FFF2-40B4-BE49-F238E27FC236}">
                <a16:creationId xmlns:a16="http://schemas.microsoft.com/office/drawing/2014/main" id="{E4F7F4FE-B29C-499D-ACF7-23F1883CB516}"/>
              </a:ext>
            </a:extLst>
          </p:cNvPr>
          <p:cNvSpPr txBox="1"/>
          <p:nvPr/>
        </p:nvSpPr>
        <p:spPr>
          <a:xfrm>
            <a:off x="832756" y="2171640"/>
            <a:ext cx="53285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Beth Mitchell, </a:t>
            </a:r>
            <a:r>
              <a:rPr kumimoji="0" lang="en-GB" sz="2000" b="0" i="0" u="none" strike="noStrike" kern="1200" cap="none" spc="0" normalizeH="0" baseline="0" noProof="0" dirty="0" err="1">
                <a:ln>
                  <a:noFill/>
                </a:ln>
                <a:solidFill>
                  <a:prstClr val="white"/>
                </a:solidFill>
                <a:effectLst/>
                <a:uLnTx/>
                <a:uFillTx/>
                <a:latin typeface="Calibri"/>
                <a:ea typeface="+mn-ea"/>
                <a:cs typeface="+mn-cs"/>
              </a:rPr>
              <a:t>GreaterSport</a:t>
            </a: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400378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23478"/>
            <a:ext cx="5194921" cy="1005576"/>
          </a:xfrm>
        </p:spPr>
        <p:txBody>
          <a:bodyPr/>
          <a:lstStyle/>
          <a:p>
            <a:r>
              <a:rPr lang="en-GB" dirty="0"/>
              <a:t>Welcome and introductions</a:t>
            </a:r>
            <a:endParaRPr lang="en-US" dirty="0"/>
          </a:p>
        </p:txBody>
      </p:sp>
      <p:sp>
        <p:nvSpPr>
          <p:cNvPr id="3" name="TextBox 2">
            <a:extLst>
              <a:ext uri="{FF2B5EF4-FFF2-40B4-BE49-F238E27FC236}">
                <a16:creationId xmlns:a16="http://schemas.microsoft.com/office/drawing/2014/main" id="{E4F7F4FE-B29C-499D-ACF7-23F1883CB516}"/>
              </a:ext>
            </a:extLst>
          </p:cNvPr>
          <p:cNvSpPr txBox="1"/>
          <p:nvPr/>
        </p:nvSpPr>
        <p:spPr>
          <a:xfrm>
            <a:off x="832756" y="1203598"/>
            <a:ext cx="5328592" cy="400110"/>
          </a:xfrm>
          <a:prstGeom prst="rect">
            <a:avLst/>
          </a:prstGeom>
          <a:noFill/>
        </p:spPr>
        <p:txBody>
          <a:bodyPr wrap="square" rtlCol="0">
            <a:spAutoFit/>
          </a:bodyPr>
          <a:lstStyle/>
          <a:p>
            <a:r>
              <a:rPr lang="en-GB" sz="2000" dirty="0">
                <a:solidFill>
                  <a:schemeClr val="bg1"/>
                </a:solidFill>
              </a:rPr>
              <a:t>Dr Alison Giles, formerly Centre for Ageing Better</a:t>
            </a:r>
          </a:p>
        </p:txBody>
      </p:sp>
    </p:spTree>
    <p:extLst>
      <p:ext uri="{BB962C8B-B14F-4D97-AF65-F5344CB8AC3E}">
        <p14:creationId xmlns:p14="http://schemas.microsoft.com/office/powerpoint/2010/main" val="24784403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3F2B2C-7DB8-4DA4-BF6C-801310291369}"/>
              </a:ext>
            </a:extLst>
          </p:cNvPr>
          <p:cNvSpPr txBox="1"/>
          <p:nvPr/>
        </p:nvSpPr>
        <p:spPr>
          <a:xfrm>
            <a:off x="2221707" y="2993232"/>
            <a:ext cx="4879181" cy="830997"/>
          </a:xfrm>
          <a:prstGeom prst="rect">
            <a:avLst/>
          </a:prstGeom>
          <a:noFill/>
        </p:spPr>
        <p:txBody>
          <a:bodyPr wrap="square" rtlCol="0">
            <a:spAutoFit/>
          </a:bodyPr>
          <a:lstStyle/>
          <a:p>
            <a:pPr algn="ctr" defTabSz="685800"/>
            <a:r>
              <a:rPr lang="en-GB" b="1" dirty="0">
                <a:solidFill>
                  <a:prstClr val="white"/>
                </a:solidFill>
                <a:latin typeface="PT Sans" panose="020B0503020203020204" pitchFamily="34" charset="0"/>
              </a:rPr>
              <a:t>Active Ageing Lead</a:t>
            </a:r>
          </a:p>
          <a:p>
            <a:pPr algn="ctr" defTabSz="685800"/>
            <a:r>
              <a:rPr lang="en-GB" sz="1500" b="1" dirty="0">
                <a:solidFill>
                  <a:prstClr val="white"/>
                </a:solidFill>
                <a:latin typeface="PT Sans" panose="020B0503020203020204" pitchFamily="34" charset="0"/>
              </a:rPr>
              <a:t>Beth Mitchell</a:t>
            </a:r>
          </a:p>
          <a:p>
            <a:pPr algn="ctr" defTabSz="685800"/>
            <a:endParaRPr lang="en-GB" sz="1500" b="1" dirty="0">
              <a:solidFill>
                <a:prstClr val="white"/>
              </a:solidFill>
              <a:latin typeface="PT Sans" panose="020B0503020203020204" pitchFamily="34" charset="0"/>
            </a:endParaRPr>
          </a:p>
        </p:txBody>
      </p:sp>
    </p:spTree>
    <p:extLst>
      <p:ext uri="{BB962C8B-B14F-4D97-AF65-F5344CB8AC3E}">
        <p14:creationId xmlns:p14="http://schemas.microsoft.com/office/powerpoint/2010/main" val="1379231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10A6-796F-4D47-858B-F76BD2122255}"/>
              </a:ext>
            </a:extLst>
          </p:cNvPr>
          <p:cNvSpPr>
            <a:spLocks noGrp="1"/>
          </p:cNvSpPr>
          <p:nvPr>
            <p:ph type="title"/>
          </p:nvPr>
        </p:nvSpPr>
        <p:spPr/>
        <p:txBody>
          <a:bodyPr/>
          <a:lstStyle/>
          <a:p>
            <a:endParaRPr lang="en-US"/>
          </a:p>
        </p:txBody>
      </p:sp>
      <p:pic>
        <p:nvPicPr>
          <p:cNvPr id="4" name="Picture 4" descr="Graphical user interface, application&#10;&#10;Description automatically generated">
            <a:extLst>
              <a:ext uri="{FF2B5EF4-FFF2-40B4-BE49-F238E27FC236}">
                <a16:creationId xmlns:a16="http://schemas.microsoft.com/office/drawing/2014/main" id="{947384D6-B47C-4F10-A4F0-5B0038F46D9A}"/>
              </a:ext>
            </a:extLst>
          </p:cNvPr>
          <p:cNvPicPr>
            <a:picLocks noGrp="1" noChangeAspect="1"/>
          </p:cNvPicPr>
          <p:nvPr>
            <p:ph idx="1"/>
          </p:nvPr>
        </p:nvPicPr>
        <p:blipFill>
          <a:blip r:embed="rId3"/>
          <a:stretch>
            <a:fillRect/>
          </a:stretch>
        </p:blipFill>
        <p:spPr>
          <a:xfrm>
            <a:off x="-18638" y="-109197"/>
            <a:ext cx="9188796" cy="6512029"/>
          </a:xfrm>
        </p:spPr>
      </p:pic>
    </p:spTree>
    <p:extLst>
      <p:ext uri="{BB962C8B-B14F-4D97-AF65-F5344CB8AC3E}">
        <p14:creationId xmlns:p14="http://schemas.microsoft.com/office/powerpoint/2010/main" val="295912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58EE4-6008-4367-8996-91DBF3034EE9}"/>
              </a:ext>
            </a:extLst>
          </p:cNvPr>
          <p:cNvPicPr>
            <a:picLocks noChangeAspect="1"/>
          </p:cNvPicPr>
          <p:nvPr/>
        </p:nvPicPr>
        <p:blipFill>
          <a:blip r:embed="rId3"/>
          <a:stretch>
            <a:fillRect/>
          </a:stretch>
        </p:blipFill>
        <p:spPr>
          <a:xfrm>
            <a:off x="0" y="58636"/>
            <a:ext cx="9144000" cy="5084864"/>
          </a:xfrm>
          <a:prstGeom prst="rect">
            <a:avLst/>
          </a:prstGeom>
        </p:spPr>
      </p:pic>
      <p:sp>
        <p:nvSpPr>
          <p:cNvPr id="7" name="Oval 6">
            <a:extLst>
              <a:ext uri="{FF2B5EF4-FFF2-40B4-BE49-F238E27FC236}">
                <a16:creationId xmlns:a16="http://schemas.microsoft.com/office/drawing/2014/main" id="{45933BE0-BB73-4522-AE51-3C7B073B693F}"/>
              </a:ext>
            </a:extLst>
          </p:cNvPr>
          <p:cNvSpPr/>
          <p:nvPr/>
        </p:nvSpPr>
        <p:spPr>
          <a:xfrm>
            <a:off x="2535865" y="1850065"/>
            <a:ext cx="2328530" cy="2137145"/>
          </a:xfrm>
          <a:prstGeom prst="ellipse">
            <a:avLst/>
          </a:prstGeom>
          <a:noFill/>
          <a:ln w="666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Tree>
    <p:extLst>
      <p:ext uri="{BB962C8B-B14F-4D97-AF65-F5344CB8AC3E}">
        <p14:creationId xmlns:p14="http://schemas.microsoft.com/office/powerpoint/2010/main" val="203418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623" t="11427" r="67137" b="6438"/>
          <a:stretch/>
        </p:blipFill>
        <p:spPr>
          <a:xfrm>
            <a:off x="6827903" y="866242"/>
            <a:ext cx="2140527" cy="3044774"/>
          </a:xfrm>
          <a:prstGeom prst="rect">
            <a:avLst/>
          </a:prstGeom>
        </p:spPr>
      </p:pic>
      <p:pic>
        <p:nvPicPr>
          <p:cNvPr id="2" name="Picture 1"/>
          <p:cNvPicPr>
            <a:picLocks noChangeAspect="1"/>
          </p:cNvPicPr>
          <p:nvPr/>
        </p:nvPicPr>
        <p:blipFill>
          <a:blip r:embed="rId4"/>
          <a:stretch>
            <a:fillRect/>
          </a:stretch>
        </p:blipFill>
        <p:spPr>
          <a:xfrm>
            <a:off x="4645750" y="866242"/>
            <a:ext cx="2174326" cy="2994273"/>
          </a:xfrm>
          <a:prstGeom prst="rect">
            <a:avLst/>
          </a:prstGeom>
        </p:spPr>
      </p:pic>
      <p:sp>
        <p:nvSpPr>
          <p:cNvPr id="8" name="Rectangle 7"/>
          <p:cNvSpPr/>
          <p:nvPr/>
        </p:nvSpPr>
        <p:spPr>
          <a:xfrm>
            <a:off x="523495" y="1164392"/>
            <a:ext cx="3987434" cy="3970318"/>
          </a:xfrm>
          <a:prstGeom prst="rect">
            <a:avLst/>
          </a:prstGeom>
        </p:spPr>
        <p:txBody>
          <a:bodyPr wrap="square">
            <a:spAutoFit/>
          </a:bodyPr>
          <a:lstStyle/>
          <a:p>
            <a:pPr defTabSz="685800"/>
            <a:r>
              <a:rPr lang="en-GB" sz="1350" b="1" dirty="0">
                <a:solidFill>
                  <a:srgbClr val="3C3C3B"/>
                </a:solidFill>
                <a:latin typeface="PT Sans" panose="020B0503020203020204" pitchFamily="34" charset="0"/>
                <a:cs typeface="Arial"/>
              </a:rPr>
              <a:t>Keeping Well at Home</a:t>
            </a:r>
          </a:p>
          <a:p>
            <a:pPr defTabSz="685800"/>
            <a:r>
              <a:rPr lang="en-GB" sz="1200" b="1" dirty="0">
                <a:solidFill>
                  <a:srgbClr val="D21C60"/>
                </a:solidFill>
                <a:latin typeface="PT Sans" panose="020B0503020203020204" pitchFamily="34" charset="0"/>
                <a:cs typeface="Arial"/>
              </a:rPr>
              <a:t>May 2020</a:t>
            </a:r>
          </a:p>
          <a:p>
            <a:pPr defTabSz="685800"/>
            <a:endParaRPr lang="en-GB" sz="1050" b="1" dirty="0">
              <a:solidFill>
                <a:srgbClr val="3C3C3B"/>
              </a:solidFill>
              <a:latin typeface="PT Sans" panose="020B0503020203020204" pitchFamily="34" charset="0"/>
              <a:cs typeface="Arial"/>
            </a:endParaRPr>
          </a:p>
          <a:p>
            <a:pPr marL="214313" indent="-214313" defTabSz="685800">
              <a:buFont typeface="Arial" panose="020B0604020202020204" pitchFamily="34" charset="0"/>
              <a:buChar char="•"/>
            </a:pPr>
            <a:r>
              <a:rPr lang="en-GB" sz="1050" b="1" dirty="0">
                <a:solidFill>
                  <a:srgbClr val="3C3C3B"/>
                </a:solidFill>
                <a:latin typeface="PT Sans" panose="020B0503020203020204" pitchFamily="34" charset="0"/>
                <a:cs typeface="Arial"/>
              </a:rPr>
              <a:t>A guide to help older people stay healthy at home during the COVID-19 lockdown </a:t>
            </a:r>
          </a:p>
          <a:p>
            <a:pPr marL="214313" indent="-214313" defTabSz="685800">
              <a:buFont typeface="Arial" panose="020B0604020202020204" pitchFamily="34" charset="0"/>
              <a:buChar char="•"/>
            </a:pPr>
            <a:r>
              <a:rPr lang="en-GB" sz="1050" b="1" dirty="0">
                <a:solidFill>
                  <a:srgbClr val="3C3C3B"/>
                </a:solidFill>
                <a:latin typeface="PT Sans" panose="020B0503020203020204" pitchFamily="34" charset="0"/>
                <a:cs typeface="Arial"/>
              </a:rPr>
              <a:t>Aimed at </a:t>
            </a:r>
            <a:r>
              <a:rPr lang="en-GB" sz="1050" b="1" dirty="0">
                <a:solidFill>
                  <a:srgbClr val="D21C60"/>
                </a:solidFill>
                <a:latin typeface="PT Sans" panose="020B0503020203020204" pitchFamily="34" charset="0"/>
                <a:cs typeface="Arial"/>
              </a:rPr>
              <a:t>older people not online</a:t>
            </a:r>
          </a:p>
          <a:p>
            <a:pPr marL="214313" indent="-214313" defTabSz="685800">
              <a:buFont typeface="Arial" panose="020B0604020202020204" pitchFamily="34" charset="0"/>
              <a:buChar char="•"/>
            </a:pPr>
            <a:r>
              <a:rPr lang="en-GB" sz="1050" b="1" dirty="0">
                <a:solidFill>
                  <a:srgbClr val="3C3C3B"/>
                </a:solidFill>
                <a:latin typeface="PT Sans" panose="020B0503020203020204" pitchFamily="34" charset="0"/>
                <a:cs typeface="Arial"/>
              </a:rPr>
              <a:t>Draws on </a:t>
            </a:r>
            <a:r>
              <a:rPr lang="en-GB" sz="1050" b="1" dirty="0">
                <a:solidFill>
                  <a:srgbClr val="D21C60"/>
                </a:solidFill>
                <a:latin typeface="PT Sans" panose="020B0503020203020204" pitchFamily="34" charset="0"/>
                <a:cs typeface="Arial"/>
              </a:rPr>
              <a:t>evidence-based research </a:t>
            </a:r>
            <a:r>
              <a:rPr lang="en-GB" sz="1050" b="1" dirty="0">
                <a:solidFill>
                  <a:srgbClr val="3C3C3B"/>
                </a:solidFill>
                <a:latin typeface="PT Sans" panose="020B0503020203020204" pitchFamily="34" charset="0"/>
                <a:cs typeface="Arial"/>
              </a:rPr>
              <a:t>from the University of Manchester</a:t>
            </a:r>
            <a:endParaRPr lang="en-US" sz="1050" b="1" dirty="0">
              <a:solidFill>
                <a:srgbClr val="3C3C3B"/>
              </a:solidFill>
              <a:latin typeface="PT Sans" panose="020B0503020203020204" pitchFamily="34" charset="0"/>
              <a:cs typeface="Arial" panose="020B0604020202020204" pitchFamily="34" charset="0"/>
            </a:endParaRPr>
          </a:p>
          <a:p>
            <a:pPr marL="214313" indent="-214313" defTabSz="685800">
              <a:buFont typeface="Arial" panose="020B0604020202020204" pitchFamily="34" charset="0"/>
              <a:buChar char="•"/>
            </a:pPr>
            <a:r>
              <a:rPr lang="en-US" sz="1050" b="1" dirty="0">
                <a:solidFill>
                  <a:srgbClr val="D21C60"/>
                </a:solidFill>
                <a:latin typeface="PT Sans" panose="020B0503020203020204" pitchFamily="34" charset="0"/>
                <a:cs typeface="Arial"/>
              </a:rPr>
              <a:t>67,000</a:t>
            </a:r>
            <a:r>
              <a:rPr lang="en-US" sz="1050" b="1" dirty="0">
                <a:solidFill>
                  <a:srgbClr val="3C3C3B"/>
                </a:solidFill>
                <a:latin typeface="PT Sans" panose="020B0503020203020204" pitchFamily="34" charset="0"/>
                <a:cs typeface="Arial"/>
              </a:rPr>
              <a:t> printed booklets distributed across Greater Manchester​</a:t>
            </a:r>
          </a:p>
          <a:p>
            <a:pPr marL="214313" indent="-214313" defTabSz="685800">
              <a:buFont typeface="Arial" panose="020B0604020202020204" pitchFamily="34" charset="0"/>
              <a:buChar char="•"/>
            </a:pPr>
            <a:r>
              <a:rPr lang="en-US" sz="1050" b="1" dirty="0">
                <a:solidFill>
                  <a:srgbClr val="D21C60"/>
                </a:solidFill>
                <a:latin typeface="PT Sans" panose="020B0503020203020204" pitchFamily="34" charset="0"/>
                <a:cs typeface="Arial"/>
              </a:rPr>
              <a:t>300,000</a:t>
            </a:r>
            <a:r>
              <a:rPr lang="en-US" sz="1050" b="1" dirty="0">
                <a:solidFill>
                  <a:srgbClr val="3C3C3B"/>
                </a:solidFill>
                <a:latin typeface="PT Sans" panose="020B0503020203020204" pitchFamily="34" charset="0"/>
                <a:cs typeface="Arial"/>
              </a:rPr>
              <a:t> printed booklets distributed across the UK including 9 local versions</a:t>
            </a:r>
          </a:p>
          <a:p>
            <a:pPr defTabSz="685800" fontAlgn="base"/>
            <a:endParaRPr lang="en-GB" sz="1050" b="1" dirty="0">
              <a:solidFill>
                <a:srgbClr val="3C3C3B"/>
              </a:solidFill>
              <a:latin typeface="PT Sans" panose="020B0503020203020204" pitchFamily="34" charset="0"/>
              <a:cs typeface="Arial"/>
            </a:endParaRPr>
          </a:p>
          <a:p>
            <a:pPr defTabSz="685800" fontAlgn="base"/>
            <a:r>
              <a:rPr lang="en-GB" sz="1350" b="1" dirty="0">
                <a:solidFill>
                  <a:srgbClr val="3C3C3B"/>
                </a:solidFill>
                <a:latin typeface="PT Sans" panose="020B0503020203020204" pitchFamily="34" charset="0"/>
                <a:cs typeface="Arial"/>
              </a:rPr>
              <a:t>Keeping Well this Winter</a:t>
            </a:r>
          </a:p>
          <a:p>
            <a:pPr defTabSz="685800" fontAlgn="base"/>
            <a:r>
              <a:rPr lang="en-US" sz="1200" b="1" dirty="0">
                <a:solidFill>
                  <a:srgbClr val="D21C60"/>
                </a:solidFill>
                <a:latin typeface="PT Sans" panose="020B0503020203020204" pitchFamily="34" charset="0"/>
                <a:cs typeface="Arial"/>
              </a:rPr>
              <a:t>December 2020</a:t>
            </a:r>
            <a:br>
              <a:rPr lang="en-US" sz="1200" dirty="0">
                <a:solidFill>
                  <a:srgbClr val="3C3C3B"/>
                </a:solidFill>
                <a:latin typeface="PT Sans" panose="020B0503020203020204" pitchFamily="34" charset="0"/>
                <a:cs typeface="Arial"/>
              </a:rPr>
            </a:br>
            <a:endParaRPr lang="en-US" sz="1200" b="1" dirty="0">
              <a:solidFill>
                <a:srgbClr val="3C3C3B"/>
              </a:solidFill>
              <a:latin typeface="PT Sans" panose="020B0503020203020204" pitchFamily="34" charset="0"/>
              <a:cs typeface="Arial"/>
            </a:endParaRPr>
          </a:p>
          <a:p>
            <a:pPr marL="214313" indent="-214313" defTabSz="685800" fontAlgn="base">
              <a:buFont typeface="Arial" panose="020B0604020202020204" pitchFamily="34" charset="0"/>
              <a:buChar char="•"/>
            </a:pPr>
            <a:r>
              <a:rPr lang="en-US" sz="1050" b="1" dirty="0">
                <a:solidFill>
                  <a:srgbClr val="3C3C3B"/>
                </a:solidFill>
                <a:latin typeface="PT Sans" panose="020B0503020203020204" pitchFamily="34" charset="0"/>
                <a:cs typeface="Arial"/>
              </a:rPr>
              <a:t>Keeping Well this Winter booklet, film and talking tips guide</a:t>
            </a:r>
          </a:p>
          <a:p>
            <a:pPr marL="214313" indent="-214313" defTabSz="685800" fontAlgn="base">
              <a:buFont typeface="Arial" panose="020B0604020202020204" pitchFamily="34" charset="0"/>
              <a:buChar char="•"/>
            </a:pPr>
            <a:r>
              <a:rPr lang="en-US" sz="1050" b="1" dirty="0">
                <a:solidFill>
                  <a:srgbClr val="D21C60"/>
                </a:solidFill>
                <a:latin typeface="PT Sans" panose="020B0503020203020204" pitchFamily="34" charset="0"/>
                <a:cs typeface="Arial"/>
              </a:rPr>
              <a:t>136,000</a:t>
            </a:r>
            <a:r>
              <a:rPr lang="en-US" sz="1050" b="1" dirty="0">
                <a:solidFill>
                  <a:srgbClr val="3C3C3B"/>
                </a:solidFill>
                <a:latin typeface="PT Sans" panose="020B0503020203020204" pitchFamily="34" charset="0"/>
                <a:cs typeface="Arial"/>
              </a:rPr>
              <a:t> printed booklets (English) distributed across Greater Manchester ​</a:t>
            </a:r>
          </a:p>
          <a:p>
            <a:pPr marL="214313" indent="-214313" defTabSz="685800" fontAlgn="base">
              <a:buFont typeface="Arial" panose="020B0604020202020204" pitchFamily="34" charset="0"/>
              <a:buChar char="•"/>
            </a:pPr>
            <a:r>
              <a:rPr lang="en-US" sz="1050" b="1" dirty="0">
                <a:solidFill>
                  <a:srgbClr val="D21C60"/>
                </a:solidFill>
                <a:latin typeface="PT Sans" panose="020B0503020203020204" pitchFamily="34" charset="0"/>
                <a:cs typeface="Arial"/>
              </a:rPr>
              <a:t>1,900</a:t>
            </a:r>
            <a:r>
              <a:rPr lang="en-US" sz="1050" b="1" dirty="0">
                <a:solidFill>
                  <a:srgbClr val="3C3C3B"/>
                </a:solidFill>
                <a:latin typeface="PT Sans" panose="020B0503020203020204" pitchFamily="34" charset="0"/>
                <a:cs typeface="Arial"/>
              </a:rPr>
              <a:t> views of the film on GMCA YouTube channel</a:t>
            </a:r>
          </a:p>
          <a:p>
            <a:pPr marL="214313" indent="-214313" defTabSz="685800" fontAlgn="base">
              <a:buFont typeface="Arial" panose="020B0604020202020204" pitchFamily="34" charset="0"/>
              <a:buChar char="•"/>
            </a:pPr>
            <a:r>
              <a:rPr lang="en-US" sz="1050" b="1" dirty="0">
                <a:solidFill>
                  <a:srgbClr val="3C3C3B"/>
                </a:solidFill>
                <a:latin typeface="PT Sans" panose="020B0503020203020204" pitchFamily="34" charset="0"/>
                <a:cs typeface="Arial"/>
              </a:rPr>
              <a:t>Distribution via local councils, housing providers and VCSE partners</a:t>
            </a:r>
          </a:p>
          <a:p>
            <a:pPr defTabSz="685800" fontAlgn="base">
              <a:buFont typeface="Arial" panose="020B0604020202020204" pitchFamily="34" charset="0"/>
              <a:buChar char="•"/>
            </a:pPr>
            <a:endParaRPr lang="en-US" sz="1050" dirty="0">
              <a:solidFill>
                <a:srgbClr val="000000"/>
              </a:solidFill>
              <a:latin typeface="Arial"/>
              <a:cs typeface="Arial"/>
            </a:endParaRPr>
          </a:p>
          <a:p>
            <a:pPr defTabSz="685800"/>
            <a:endParaRPr lang="en-GB" sz="1050" b="1" dirty="0">
              <a:solidFill>
                <a:srgbClr val="3C3C3B"/>
              </a:solidFill>
              <a:latin typeface="PT Sans" panose="020B0503020203020204" pitchFamily="34" charset="0"/>
            </a:endParaRPr>
          </a:p>
        </p:txBody>
      </p:sp>
      <p:sp>
        <p:nvSpPr>
          <p:cNvPr id="9" name="Rectangle 8"/>
          <p:cNvSpPr/>
          <p:nvPr/>
        </p:nvSpPr>
        <p:spPr>
          <a:xfrm>
            <a:off x="4671722" y="3860515"/>
            <a:ext cx="4296709" cy="1240853"/>
          </a:xfrm>
          <a:prstGeom prst="rect">
            <a:avLst/>
          </a:prstGeom>
        </p:spPr>
        <p:txBody>
          <a:bodyPr wrap="square">
            <a:spAutoFit/>
          </a:bodyPr>
          <a:lstStyle/>
          <a:p>
            <a:pPr defTabSz="685800"/>
            <a:r>
              <a:rPr lang="en-GB" sz="1350" b="1" dirty="0">
                <a:solidFill>
                  <a:srgbClr val="5B2D86"/>
                </a:solidFill>
                <a:latin typeface="PT Sans" panose="020B0503020203020204" pitchFamily="34" charset="0"/>
              </a:rPr>
              <a:t>Resources as part of the campaign:</a:t>
            </a:r>
            <a:endParaRPr lang="en-GB" sz="825" dirty="0">
              <a:solidFill>
                <a:srgbClr val="5B2D86"/>
              </a:solidFill>
              <a:latin typeface="PT Sans" panose="020B0503020203020204" pitchFamily="34" charset="0"/>
            </a:endParaRPr>
          </a:p>
          <a:p>
            <a:pPr marL="128588" indent="-128588" defTabSz="685800">
              <a:lnSpc>
                <a:spcPct val="90000"/>
              </a:lnSpc>
              <a:spcAft>
                <a:spcPts val="450"/>
              </a:spcAft>
              <a:buFont typeface="Arial" panose="020B0604020202020204" pitchFamily="34" charset="0"/>
              <a:buChar char="•"/>
            </a:pPr>
            <a:r>
              <a:rPr lang="en-GB" sz="825" b="1" dirty="0">
                <a:solidFill>
                  <a:srgbClr val="3C3C3B"/>
                </a:solidFill>
                <a:latin typeface="PT Sans" panose="020B0503020203020204" pitchFamily="34" charset="0"/>
              </a:rPr>
              <a:t>Talking about this Winter video (TAMG)</a:t>
            </a:r>
            <a:br>
              <a:rPr lang="en-GB" sz="825" dirty="0">
                <a:solidFill>
                  <a:srgbClr val="3C3C3B"/>
                </a:solidFill>
                <a:latin typeface="PT Sans" panose="020B0503020203020204" pitchFamily="34" charset="0"/>
              </a:rPr>
            </a:br>
            <a:r>
              <a:rPr lang="en-GB" sz="825" u="sng" dirty="0">
                <a:solidFill>
                  <a:srgbClr val="3C3C3B"/>
                </a:solidFill>
                <a:latin typeface="PT Sans" panose="020B0503020203020204" pitchFamily="34" charset="0"/>
              </a:rPr>
              <a:t>https://www.youtube.com/watch?v=1RCmHqTL0vA</a:t>
            </a:r>
            <a:endParaRPr lang="en-GB" sz="825" dirty="0">
              <a:solidFill>
                <a:srgbClr val="3C3C3B"/>
              </a:solidFill>
              <a:latin typeface="PT Sans" panose="020B0503020203020204" pitchFamily="34" charset="0"/>
            </a:endParaRPr>
          </a:p>
          <a:p>
            <a:pPr marL="128588" indent="-128588" defTabSz="685800">
              <a:lnSpc>
                <a:spcPct val="90000"/>
              </a:lnSpc>
              <a:spcAft>
                <a:spcPts val="450"/>
              </a:spcAft>
              <a:buFont typeface="Arial" panose="020B0604020202020204" pitchFamily="34" charset="0"/>
              <a:buChar char="•"/>
            </a:pPr>
            <a:r>
              <a:rPr lang="en-GB" sz="825" b="1" dirty="0">
                <a:solidFill>
                  <a:srgbClr val="3C3C3B"/>
                </a:solidFill>
                <a:latin typeface="PT Sans" panose="020B0503020203020204" pitchFamily="34" charset="0"/>
              </a:rPr>
              <a:t>Keeping Well This Winter Talking Tips</a:t>
            </a:r>
            <a:br>
              <a:rPr lang="en-GB" sz="825" dirty="0">
                <a:solidFill>
                  <a:srgbClr val="3C3C3B"/>
                </a:solidFill>
                <a:latin typeface="PT Sans" panose="020B0503020203020204" pitchFamily="34" charset="0"/>
              </a:rPr>
            </a:br>
            <a:r>
              <a:rPr lang="en-GB" sz="825" u="sng" dirty="0">
                <a:solidFill>
                  <a:srgbClr val="3C3C3B"/>
                </a:solidFill>
                <a:latin typeface="PT Sans" panose="020B0503020203020204" pitchFamily="34" charset="0"/>
              </a:rPr>
              <a:t>https://www.greatermanchester-ca.gov.uk/media/3897/kwtw-talking-tips-guide.pdfhttps://www.greatermanchester-ca.gov.uk/media/3897/kwtw-talking-tips-guide.pdf </a:t>
            </a:r>
          </a:p>
          <a:p>
            <a:pPr defTabSz="685800"/>
            <a:endParaRPr lang="en-GB" sz="825" dirty="0">
              <a:solidFill>
                <a:prstClr val="black"/>
              </a:solidFill>
              <a:latin typeface="PT Sans" panose="020B0503020203020204" pitchFamily="34" charset="0"/>
            </a:endParaRPr>
          </a:p>
        </p:txBody>
      </p:sp>
      <p:sp>
        <p:nvSpPr>
          <p:cNvPr id="10" name="Title 1"/>
          <p:cNvSpPr txBox="1">
            <a:spLocks/>
          </p:cNvSpPr>
          <p:nvPr/>
        </p:nvSpPr>
        <p:spPr>
          <a:xfrm>
            <a:off x="388672" y="157778"/>
            <a:ext cx="7730222" cy="94059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200" kern="1200" cap="all" baseline="0">
                <a:gradFill flip="none" rotWithShape="1">
                  <a:gsLst>
                    <a:gs pos="30000">
                      <a:schemeClr val="accent1"/>
                    </a:gs>
                    <a:gs pos="73000">
                      <a:schemeClr val="accent2"/>
                    </a:gs>
                  </a:gsLst>
                  <a:lin ang="0" scaled="1"/>
                  <a:tileRect/>
                </a:gradFill>
                <a:latin typeface="+mj-lt"/>
                <a:ea typeface="+mj-ea"/>
                <a:cs typeface="+mj-cs"/>
              </a:defRPr>
            </a:lvl1pPr>
          </a:lstStyle>
          <a:p>
            <a:pPr defTabSz="685800"/>
            <a:r>
              <a:rPr lang="en-GB" sz="2400" b="1" dirty="0">
                <a:solidFill>
                  <a:srgbClr val="5B2D86"/>
                </a:solidFill>
                <a:latin typeface="PT Sans" panose="020B0503020203020204" pitchFamily="34" charset="0"/>
              </a:rPr>
              <a:t>‘Keeping well at home’ &amp; </a:t>
            </a:r>
            <a:br>
              <a:rPr lang="en-GB" sz="2400" b="1" dirty="0">
                <a:solidFill>
                  <a:srgbClr val="5B2D86"/>
                </a:solidFill>
                <a:latin typeface="PT Sans" panose="020B0503020203020204" pitchFamily="34" charset="0"/>
              </a:rPr>
            </a:br>
            <a:r>
              <a:rPr lang="en-GB" sz="2400" b="1" dirty="0">
                <a:solidFill>
                  <a:srgbClr val="5B2D86"/>
                </a:solidFill>
                <a:latin typeface="PT Sans" panose="020B0503020203020204" pitchFamily="34" charset="0"/>
              </a:rPr>
              <a:t>‘keeping well this winter’ campaigns</a:t>
            </a:r>
            <a:br>
              <a:rPr lang="en-GB" sz="2400" b="1" dirty="0">
                <a:solidFill>
                  <a:srgbClr val="5B2D86"/>
                </a:solidFill>
                <a:latin typeface="PT Sans" panose="020B0503020203020204" pitchFamily="34" charset="0"/>
              </a:rPr>
            </a:br>
            <a:r>
              <a:rPr lang="en-GB" sz="1500" b="1" dirty="0">
                <a:solidFill>
                  <a:srgbClr val="D21C60"/>
                </a:solidFill>
                <a:latin typeface="PT Sans" panose="020B0503020203020204" pitchFamily="34" charset="0"/>
              </a:rPr>
              <a:t> GM Ageing Eco-system collaboration</a:t>
            </a:r>
          </a:p>
        </p:txBody>
      </p:sp>
    </p:spTree>
    <p:extLst>
      <p:ext uri="{BB962C8B-B14F-4D97-AF65-F5344CB8AC3E}">
        <p14:creationId xmlns:p14="http://schemas.microsoft.com/office/powerpoint/2010/main" val="5554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23478"/>
            <a:ext cx="5194921" cy="1005576"/>
          </a:xfrm>
        </p:spPr>
        <p:txBody>
          <a:bodyPr/>
          <a:lstStyle/>
          <a:p>
            <a:r>
              <a:rPr lang="en-GB" dirty="0"/>
              <a:t>Q&amp;A session</a:t>
            </a:r>
            <a:endParaRPr lang="en-US" dirty="0"/>
          </a:p>
        </p:txBody>
      </p:sp>
      <p:sp>
        <p:nvSpPr>
          <p:cNvPr id="3" name="TextBox 2">
            <a:extLst>
              <a:ext uri="{FF2B5EF4-FFF2-40B4-BE49-F238E27FC236}">
                <a16:creationId xmlns:a16="http://schemas.microsoft.com/office/drawing/2014/main" id="{E4F7F4FE-B29C-499D-ACF7-23F1883CB516}"/>
              </a:ext>
            </a:extLst>
          </p:cNvPr>
          <p:cNvSpPr txBox="1"/>
          <p:nvPr/>
        </p:nvSpPr>
        <p:spPr>
          <a:xfrm>
            <a:off x="832756" y="1203598"/>
            <a:ext cx="53285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a:ea typeface="+mn-ea"/>
                <a:cs typeface="+mn-cs"/>
              </a:rPr>
              <a:t>Dr Alison Giles, formerly Centre for Ageing Better</a:t>
            </a:r>
          </a:p>
        </p:txBody>
      </p:sp>
    </p:spTree>
    <p:extLst>
      <p:ext uri="{BB962C8B-B14F-4D97-AF65-F5344CB8AC3E}">
        <p14:creationId xmlns:p14="http://schemas.microsoft.com/office/powerpoint/2010/main" val="16033258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Share the report</a:t>
            </a:r>
          </a:p>
        </p:txBody>
      </p:sp>
      <p:pic>
        <p:nvPicPr>
          <p:cNvPr id="3" name="Picture 2">
            <a:extLst>
              <a:ext uri="{FF2B5EF4-FFF2-40B4-BE49-F238E27FC236}">
                <a16:creationId xmlns:a16="http://schemas.microsoft.com/office/drawing/2014/main" id="{A8573C49-1123-4D7A-A3A4-F9A3FAFC70B1}"/>
              </a:ext>
            </a:extLst>
          </p:cNvPr>
          <p:cNvPicPr>
            <a:picLocks noChangeAspect="1"/>
          </p:cNvPicPr>
          <p:nvPr/>
        </p:nvPicPr>
        <p:blipFill>
          <a:blip r:embed="rId2"/>
          <a:stretch>
            <a:fillRect/>
          </a:stretch>
        </p:blipFill>
        <p:spPr>
          <a:xfrm>
            <a:off x="5940152" y="915566"/>
            <a:ext cx="2877561" cy="4102964"/>
          </a:xfrm>
          <a:prstGeom prst="rect">
            <a:avLst/>
          </a:prstGeom>
        </p:spPr>
      </p:pic>
      <p:sp>
        <p:nvSpPr>
          <p:cNvPr id="5" name="TextBox 4">
            <a:extLst>
              <a:ext uri="{FF2B5EF4-FFF2-40B4-BE49-F238E27FC236}">
                <a16:creationId xmlns:a16="http://schemas.microsoft.com/office/drawing/2014/main" id="{D0B5DE0D-8A9C-485D-BAD4-91F770826BE8}"/>
              </a:ext>
            </a:extLst>
          </p:cNvPr>
          <p:cNvSpPr txBox="1"/>
          <p:nvPr/>
        </p:nvSpPr>
        <p:spPr>
          <a:xfrm>
            <a:off x="755576" y="2427734"/>
            <a:ext cx="4680520" cy="646331"/>
          </a:xfrm>
          <a:prstGeom prst="rect">
            <a:avLst/>
          </a:prstGeom>
          <a:noFill/>
        </p:spPr>
        <p:txBody>
          <a:bodyPr wrap="square">
            <a:spAutoFit/>
          </a:bodyPr>
          <a:lstStyle/>
          <a:p>
            <a:r>
              <a:rPr lang="en-GB" dirty="0"/>
              <a:t>An online version of the report can be found at:</a:t>
            </a:r>
          </a:p>
          <a:p>
            <a:r>
              <a:rPr lang="en-GB" dirty="0">
                <a:hlinkClick r:id="rId3"/>
              </a:rPr>
              <a:t>www.physoc.org/covid19resilience </a:t>
            </a:r>
            <a:endParaRPr lang="en-GB" dirty="0"/>
          </a:p>
        </p:txBody>
      </p:sp>
    </p:spTree>
    <p:extLst>
      <p:ext uri="{BB962C8B-B14F-4D97-AF65-F5344CB8AC3E}">
        <p14:creationId xmlns:p14="http://schemas.microsoft.com/office/powerpoint/2010/main" val="4652566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699542"/>
            <a:ext cx="5194921" cy="1005576"/>
          </a:xfrm>
        </p:spPr>
        <p:txBody>
          <a:bodyPr/>
          <a:lstStyle/>
          <a:p>
            <a:r>
              <a:rPr lang="en-GB" dirty="0"/>
              <a:t>A National Post-Pandemic Resilience Programme</a:t>
            </a:r>
          </a:p>
        </p:txBody>
      </p:sp>
      <p:pic>
        <p:nvPicPr>
          <p:cNvPr id="3" name="Picture 2">
            <a:extLst>
              <a:ext uri="{FF2B5EF4-FFF2-40B4-BE49-F238E27FC236}">
                <a16:creationId xmlns:a16="http://schemas.microsoft.com/office/drawing/2014/main" id="{A8573C49-1123-4D7A-A3A4-F9A3FAFC70B1}"/>
              </a:ext>
            </a:extLst>
          </p:cNvPr>
          <p:cNvPicPr>
            <a:picLocks noChangeAspect="1"/>
          </p:cNvPicPr>
          <p:nvPr/>
        </p:nvPicPr>
        <p:blipFill>
          <a:blip r:embed="rId2"/>
          <a:stretch>
            <a:fillRect/>
          </a:stretch>
        </p:blipFill>
        <p:spPr>
          <a:xfrm>
            <a:off x="5940152" y="915566"/>
            <a:ext cx="2877561" cy="4102964"/>
          </a:xfrm>
          <a:prstGeom prst="rect">
            <a:avLst/>
          </a:prstGeom>
        </p:spPr>
      </p:pic>
      <p:sp>
        <p:nvSpPr>
          <p:cNvPr id="5" name="TextBox 4">
            <a:extLst>
              <a:ext uri="{FF2B5EF4-FFF2-40B4-BE49-F238E27FC236}">
                <a16:creationId xmlns:a16="http://schemas.microsoft.com/office/drawing/2014/main" id="{D0B5DE0D-8A9C-485D-BAD4-91F770826BE8}"/>
              </a:ext>
            </a:extLst>
          </p:cNvPr>
          <p:cNvSpPr txBox="1"/>
          <p:nvPr/>
        </p:nvSpPr>
        <p:spPr>
          <a:xfrm>
            <a:off x="755576" y="2427734"/>
            <a:ext cx="46805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74C"/>
                </a:solidFill>
                <a:effectLst/>
                <a:uLnTx/>
                <a:uFillTx/>
                <a:latin typeface="Calibri"/>
                <a:ea typeface="+mn-ea"/>
                <a:cs typeface="+mn-cs"/>
              </a:rPr>
              <a:t>An online version of the report can be found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74C"/>
                </a:solidFill>
                <a:effectLst/>
                <a:uLnTx/>
                <a:uFillTx/>
                <a:latin typeface="Calibri"/>
                <a:ea typeface="+mn-ea"/>
                <a:cs typeface="+mn-cs"/>
                <a:hlinkClick r:id="rId3"/>
              </a:rPr>
              <a:t>www.physoc.org/covid19resilience </a:t>
            </a:r>
            <a:endParaRPr kumimoji="0" lang="en-GB" sz="1800" b="0" i="0" u="none" strike="noStrike" kern="1200" cap="none" spc="0" normalizeH="0" baseline="0" noProof="0" dirty="0">
              <a:ln>
                <a:noFill/>
              </a:ln>
              <a:solidFill>
                <a:srgbClr val="00274C"/>
              </a:solidFill>
              <a:effectLst/>
              <a:uLnTx/>
              <a:uFillTx/>
              <a:latin typeface="Calibri"/>
              <a:ea typeface="+mn-ea"/>
              <a:cs typeface="+mn-cs"/>
            </a:endParaRPr>
          </a:p>
        </p:txBody>
      </p:sp>
    </p:spTree>
    <p:extLst>
      <p:ext uri="{BB962C8B-B14F-4D97-AF65-F5344CB8AC3E}">
        <p14:creationId xmlns:p14="http://schemas.microsoft.com/office/powerpoint/2010/main" val="21418947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307036-91A7-4D3A-AB68-3F3AF7CA0AC2}"/>
              </a:ext>
            </a:extLst>
          </p:cNvPr>
          <p:cNvSpPr>
            <a:spLocks noGrp="1"/>
          </p:cNvSpPr>
          <p:nvPr>
            <p:ph type="body" sz="quarter" idx="10"/>
          </p:nvPr>
        </p:nvSpPr>
        <p:spPr>
          <a:xfrm>
            <a:off x="335142" y="1095586"/>
            <a:ext cx="5821034" cy="324036"/>
          </a:xfrm>
        </p:spPr>
        <p:txBody>
          <a:bodyPr/>
          <a:lstStyle/>
          <a:p>
            <a:r>
              <a:rPr lang="en-GB" dirty="0"/>
              <a:t>Key findings</a:t>
            </a:r>
          </a:p>
        </p:txBody>
      </p:sp>
      <p:sp>
        <p:nvSpPr>
          <p:cNvPr id="3" name="Content Placeholder 2">
            <a:extLst>
              <a:ext uri="{FF2B5EF4-FFF2-40B4-BE49-F238E27FC236}">
                <a16:creationId xmlns:a16="http://schemas.microsoft.com/office/drawing/2014/main" id="{D4A608BF-3FF4-4DB0-BA6E-915AAB89742D}"/>
              </a:ext>
            </a:extLst>
          </p:cNvPr>
          <p:cNvSpPr>
            <a:spLocks noGrp="1"/>
          </p:cNvSpPr>
          <p:nvPr>
            <p:ph sz="quarter" idx="12"/>
          </p:nvPr>
        </p:nvSpPr>
        <p:spPr>
          <a:xfrm>
            <a:off x="395536" y="1491630"/>
            <a:ext cx="5544617" cy="3384376"/>
          </a:xfrm>
        </p:spPr>
        <p:txBody>
          <a:bodyPr/>
          <a:lstStyle/>
          <a:p>
            <a:r>
              <a:rPr lang="en-GB" dirty="0"/>
              <a:t>26% of all over-50s reported doing less or much less exercise than pre-pandemic</a:t>
            </a:r>
          </a:p>
          <a:p>
            <a:pPr lvl="1"/>
            <a:r>
              <a:rPr lang="en-GB" dirty="0"/>
              <a:t>This was particularly acute in the over-75s (34%)</a:t>
            </a:r>
          </a:p>
          <a:p>
            <a:r>
              <a:rPr lang="en-GB" dirty="0"/>
              <a:t>Different reasons reported by gender</a:t>
            </a:r>
          </a:p>
          <a:p>
            <a:pPr lvl="1"/>
            <a:r>
              <a:rPr lang="en-GB" dirty="0"/>
              <a:t>Women more likely to report a lack of motivation (47% compared to 39% of men)</a:t>
            </a:r>
          </a:p>
          <a:p>
            <a:pPr lvl="1"/>
            <a:r>
              <a:rPr lang="en-GB" dirty="0"/>
              <a:t>Men more likely to report a loss of habit of exercise or socialising in-person (43% compared to 41% of women)</a:t>
            </a:r>
          </a:p>
          <a:p>
            <a:r>
              <a:rPr lang="en-GB" dirty="0"/>
              <a:t>Different age groups reported different preferred actions to help them increase their physical activity levels</a:t>
            </a:r>
          </a:p>
          <a:p>
            <a:pPr lvl="1"/>
            <a:r>
              <a:rPr lang="en-GB" dirty="0"/>
              <a:t>50-59-year-olds preferred activity monitors</a:t>
            </a:r>
          </a:p>
          <a:p>
            <a:pPr lvl="1"/>
            <a:r>
              <a:rPr lang="en-GB" dirty="0"/>
              <a:t>60-74-year-olds preferred social activity groups</a:t>
            </a:r>
          </a:p>
          <a:p>
            <a:pPr lvl="1"/>
            <a:r>
              <a:rPr lang="en-GB" dirty="0"/>
              <a:t>Those aged 75+ preferred tailored advice from a healthcare professional</a:t>
            </a:r>
          </a:p>
          <a:p>
            <a:endParaRPr lang="en-GB" dirty="0"/>
          </a:p>
        </p:txBody>
      </p:sp>
      <p:sp>
        <p:nvSpPr>
          <p:cNvPr id="4" name="Title 3">
            <a:extLst>
              <a:ext uri="{FF2B5EF4-FFF2-40B4-BE49-F238E27FC236}">
                <a16:creationId xmlns:a16="http://schemas.microsoft.com/office/drawing/2014/main" id="{8807AF0B-2F79-48B5-B33A-4FCEF8719368}"/>
              </a:ext>
            </a:extLst>
          </p:cNvPr>
          <p:cNvSpPr>
            <a:spLocks noGrp="1"/>
          </p:cNvSpPr>
          <p:nvPr>
            <p:ph type="title"/>
          </p:nvPr>
        </p:nvSpPr>
        <p:spPr>
          <a:xfrm>
            <a:off x="335143" y="90010"/>
            <a:ext cx="5821034" cy="1005576"/>
          </a:xfrm>
        </p:spPr>
        <p:txBody>
          <a:bodyPr/>
          <a:lstStyle/>
          <a:p>
            <a:r>
              <a:rPr lang="en-GB" dirty="0"/>
              <a:t>A National Post-Pandemic Resilience Programme</a:t>
            </a:r>
          </a:p>
        </p:txBody>
      </p:sp>
      <p:pic>
        <p:nvPicPr>
          <p:cNvPr id="7" name="Picture 6">
            <a:extLst>
              <a:ext uri="{FF2B5EF4-FFF2-40B4-BE49-F238E27FC236}">
                <a16:creationId xmlns:a16="http://schemas.microsoft.com/office/drawing/2014/main" id="{65BCAC11-A873-4C54-B6F0-69C4B94194D2}"/>
              </a:ext>
            </a:extLst>
          </p:cNvPr>
          <p:cNvPicPr>
            <a:picLocks noChangeAspect="1"/>
          </p:cNvPicPr>
          <p:nvPr/>
        </p:nvPicPr>
        <p:blipFill>
          <a:blip r:embed="rId2"/>
          <a:stretch>
            <a:fillRect/>
          </a:stretch>
        </p:blipFill>
        <p:spPr>
          <a:xfrm>
            <a:off x="6134911" y="915566"/>
            <a:ext cx="2877561" cy="4102964"/>
          </a:xfrm>
          <a:prstGeom prst="rect">
            <a:avLst/>
          </a:prstGeom>
        </p:spPr>
      </p:pic>
    </p:spTree>
    <p:extLst>
      <p:ext uri="{BB962C8B-B14F-4D97-AF65-F5344CB8AC3E}">
        <p14:creationId xmlns:p14="http://schemas.microsoft.com/office/powerpoint/2010/main" val="27047591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307036-91A7-4D3A-AB68-3F3AF7CA0AC2}"/>
              </a:ext>
            </a:extLst>
          </p:cNvPr>
          <p:cNvSpPr>
            <a:spLocks noGrp="1"/>
          </p:cNvSpPr>
          <p:nvPr>
            <p:ph type="body" sz="quarter" idx="10"/>
          </p:nvPr>
        </p:nvSpPr>
        <p:spPr>
          <a:xfrm>
            <a:off x="335142" y="1095586"/>
            <a:ext cx="5821034" cy="324036"/>
          </a:xfrm>
        </p:spPr>
        <p:txBody>
          <a:bodyPr/>
          <a:lstStyle/>
          <a:p>
            <a:r>
              <a:rPr lang="en-GB" dirty="0"/>
              <a:t>Main recommendation </a:t>
            </a:r>
          </a:p>
        </p:txBody>
      </p:sp>
      <p:sp>
        <p:nvSpPr>
          <p:cNvPr id="3" name="Content Placeholder 2">
            <a:extLst>
              <a:ext uri="{FF2B5EF4-FFF2-40B4-BE49-F238E27FC236}">
                <a16:creationId xmlns:a16="http://schemas.microsoft.com/office/drawing/2014/main" id="{D4A608BF-3FF4-4DB0-BA6E-915AAB89742D}"/>
              </a:ext>
            </a:extLst>
          </p:cNvPr>
          <p:cNvSpPr>
            <a:spLocks noGrp="1"/>
          </p:cNvSpPr>
          <p:nvPr>
            <p:ph sz="quarter" idx="12"/>
          </p:nvPr>
        </p:nvSpPr>
        <p:spPr>
          <a:xfrm>
            <a:off x="395536" y="1491630"/>
            <a:ext cx="5544617" cy="3384376"/>
          </a:xfrm>
        </p:spPr>
        <p:txBody>
          <a:bodyPr/>
          <a:lstStyle/>
          <a:p>
            <a:pPr marL="0" indent="0">
              <a:buNone/>
            </a:pPr>
            <a:r>
              <a:rPr lang="en-GB" dirty="0"/>
              <a:t>We are calling for public health agencies across the UK to launch a National Post-Pandemic Resilience Programme</a:t>
            </a:r>
          </a:p>
          <a:p>
            <a:pPr lvl="1"/>
            <a:r>
              <a:rPr lang="en-GB" dirty="0"/>
              <a:t>This will be a joined-up system of support to provide older people  with  tailored advice and guidance on how to improve health post-pandemic</a:t>
            </a:r>
          </a:p>
          <a:p>
            <a:pPr lvl="1"/>
            <a:r>
              <a:rPr lang="en-GB" dirty="0"/>
              <a:t>The aim should be to not only return  older  people  to  their  pre-pandemic physical activity levels, but encourage greater long-term levels of activity</a:t>
            </a:r>
          </a:p>
          <a:p>
            <a:pPr>
              <a:buFont typeface="+mj-lt"/>
              <a:buAutoNum type="arabicPeriod"/>
            </a:pPr>
            <a:endParaRPr lang="en-GB" dirty="0"/>
          </a:p>
          <a:p>
            <a:pPr>
              <a:buFont typeface="+mj-lt"/>
              <a:buAutoNum type="arabicPeriod"/>
            </a:pPr>
            <a:endParaRPr lang="en-GB" dirty="0"/>
          </a:p>
          <a:p>
            <a:endParaRPr lang="en-GB" dirty="0"/>
          </a:p>
          <a:p>
            <a:endParaRPr lang="en-GB" dirty="0"/>
          </a:p>
        </p:txBody>
      </p:sp>
      <p:sp>
        <p:nvSpPr>
          <p:cNvPr id="4" name="Title 3">
            <a:extLst>
              <a:ext uri="{FF2B5EF4-FFF2-40B4-BE49-F238E27FC236}">
                <a16:creationId xmlns:a16="http://schemas.microsoft.com/office/drawing/2014/main" id="{8807AF0B-2F79-48B5-B33A-4FCEF8719368}"/>
              </a:ext>
            </a:extLst>
          </p:cNvPr>
          <p:cNvSpPr>
            <a:spLocks noGrp="1"/>
          </p:cNvSpPr>
          <p:nvPr>
            <p:ph type="title"/>
          </p:nvPr>
        </p:nvSpPr>
        <p:spPr>
          <a:xfrm>
            <a:off x="335143" y="90010"/>
            <a:ext cx="5821034" cy="1005576"/>
          </a:xfrm>
        </p:spPr>
        <p:txBody>
          <a:bodyPr/>
          <a:lstStyle/>
          <a:p>
            <a:r>
              <a:rPr lang="en-GB" dirty="0"/>
              <a:t>A National Post-Pandemic Resilience Programme</a:t>
            </a:r>
          </a:p>
        </p:txBody>
      </p:sp>
      <p:pic>
        <p:nvPicPr>
          <p:cNvPr id="7" name="Picture 6">
            <a:extLst>
              <a:ext uri="{FF2B5EF4-FFF2-40B4-BE49-F238E27FC236}">
                <a16:creationId xmlns:a16="http://schemas.microsoft.com/office/drawing/2014/main" id="{65BCAC11-A873-4C54-B6F0-69C4B94194D2}"/>
              </a:ext>
            </a:extLst>
          </p:cNvPr>
          <p:cNvPicPr>
            <a:picLocks noChangeAspect="1"/>
          </p:cNvPicPr>
          <p:nvPr/>
        </p:nvPicPr>
        <p:blipFill>
          <a:blip r:embed="rId2"/>
          <a:stretch>
            <a:fillRect/>
          </a:stretch>
        </p:blipFill>
        <p:spPr>
          <a:xfrm>
            <a:off x="6134911" y="915566"/>
            <a:ext cx="2877561" cy="4102964"/>
          </a:xfrm>
          <a:prstGeom prst="rect">
            <a:avLst/>
          </a:prstGeom>
        </p:spPr>
      </p:pic>
    </p:spTree>
    <p:extLst>
      <p:ext uri="{BB962C8B-B14F-4D97-AF65-F5344CB8AC3E}">
        <p14:creationId xmlns:p14="http://schemas.microsoft.com/office/powerpoint/2010/main" val="21727264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608BF-3FF4-4DB0-BA6E-915AAB89742D}"/>
              </a:ext>
            </a:extLst>
          </p:cNvPr>
          <p:cNvSpPr>
            <a:spLocks noGrp="1"/>
          </p:cNvSpPr>
          <p:nvPr>
            <p:ph sz="quarter" idx="12"/>
          </p:nvPr>
        </p:nvSpPr>
        <p:spPr>
          <a:xfrm>
            <a:off x="251520" y="1275606"/>
            <a:ext cx="5688633" cy="3312368"/>
          </a:xfrm>
        </p:spPr>
        <p:txBody>
          <a:bodyPr/>
          <a:lstStyle/>
          <a:p>
            <a:pPr marL="0" indent="0">
              <a:buNone/>
            </a:pPr>
            <a:r>
              <a:rPr lang="en-GB" dirty="0"/>
              <a:t>A National Post-Pandemic Resilience Programme should include:</a:t>
            </a:r>
          </a:p>
          <a:p>
            <a:pPr marL="719138">
              <a:buFont typeface="+mj-lt"/>
              <a:buAutoNum type="arabicPeriod"/>
            </a:pPr>
            <a:r>
              <a:rPr lang="en-GB" dirty="0"/>
              <a:t>A programme of physical activity to increase physical resilience, focusing on older  people  with  high-risk  factors  such as obesity, type 2 diabetes, cardiovascular disease and sarcopenia</a:t>
            </a:r>
          </a:p>
          <a:p>
            <a:pPr marL="719138">
              <a:buFont typeface="+mj-lt"/>
              <a:buAutoNum type="arabicPeriod"/>
            </a:pPr>
            <a:endParaRPr lang="en-GB" dirty="0"/>
          </a:p>
          <a:p>
            <a:pPr marL="719138">
              <a:buFont typeface="+mj-lt"/>
              <a:buAutoNum type="arabicPeriod"/>
            </a:pPr>
            <a:r>
              <a:rPr lang="en-GB" dirty="0"/>
              <a:t>A specific focus on increasing physical activity of people in their 50s to prevent future  frailty</a:t>
            </a:r>
          </a:p>
          <a:p>
            <a:pPr marL="719138">
              <a:buFont typeface="+mj-lt"/>
              <a:buAutoNum type="arabicPeriod"/>
            </a:pPr>
            <a:endParaRPr lang="en-GB" dirty="0"/>
          </a:p>
          <a:p>
            <a:pPr marL="719138">
              <a:buFont typeface="+mj-lt"/>
              <a:buAutoNum type="arabicPeriod"/>
            </a:pPr>
            <a:r>
              <a:rPr lang="en-GB" dirty="0"/>
              <a:t> “At home” physical activity options</a:t>
            </a:r>
          </a:p>
          <a:p>
            <a:pPr marL="719138">
              <a:buFont typeface="+mj-lt"/>
              <a:buAutoNum type="arabicPeriod"/>
            </a:pPr>
            <a:endParaRPr lang="en-GB" dirty="0"/>
          </a:p>
          <a:p>
            <a:pPr marL="719138">
              <a:buFont typeface="+mj-lt"/>
              <a:buAutoNum type="arabicPeriod"/>
            </a:pPr>
            <a:r>
              <a:rPr lang="en-GB" dirty="0"/>
              <a:t> Clear guidance about the importance of a healthy balanced diet</a:t>
            </a:r>
          </a:p>
          <a:p>
            <a:pPr marL="719138">
              <a:buFont typeface="+mj-lt"/>
              <a:buAutoNum type="arabicPeriod"/>
            </a:pPr>
            <a:endParaRPr lang="en-GB" dirty="0"/>
          </a:p>
          <a:p>
            <a:pPr marL="719138">
              <a:buFont typeface="+mj-lt"/>
              <a:buAutoNum type="arabicPeriod"/>
            </a:pPr>
            <a:r>
              <a:rPr lang="en-GB" dirty="0"/>
              <a:t>Steps to  embed  behaviour  change</a:t>
            </a:r>
          </a:p>
          <a:p>
            <a:pPr>
              <a:buFont typeface="+mj-lt"/>
              <a:buAutoNum type="arabicPeriod"/>
            </a:pPr>
            <a:endParaRPr lang="en-GB" dirty="0"/>
          </a:p>
          <a:p>
            <a:pPr>
              <a:buFont typeface="+mj-lt"/>
              <a:buAutoNum type="arabicPeriod"/>
            </a:pPr>
            <a:endParaRPr lang="en-GB" dirty="0"/>
          </a:p>
          <a:p>
            <a:endParaRPr lang="en-GB" dirty="0"/>
          </a:p>
          <a:p>
            <a:endParaRPr lang="en-GB" dirty="0"/>
          </a:p>
        </p:txBody>
      </p:sp>
      <p:sp>
        <p:nvSpPr>
          <p:cNvPr id="4" name="Title 3">
            <a:extLst>
              <a:ext uri="{FF2B5EF4-FFF2-40B4-BE49-F238E27FC236}">
                <a16:creationId xmlns:a16="http://schemas.microsoft.com/office/drawing/2014/main" id="{8807AF0B-2F79-48B5-B33A-4FCEF8719368}"/>
              </a:ext>
            </a:extLst>
          </p:cNvPr>
          <p:cNvSpPr>
            <a:spLocks noGrp="1"/>
          </p:cNvSpPr>
          <p:nvPr>
            <p:ph type="title"/>
          </p:nvPr>
        </p:nvSpPr>
        <p:spPr>
          <a:xfrm>
            <a:off x="335143" y="90010"/>
            <a:ext cx="5821034" cy="1005576"/>
          </a:xfrm>
        </p:spPr>
        <p:txBody>
          <a:bodyPr/>
          <a:lstStyle/>
          <a:p>
            <a:r>
              <a:rPr lang="en-GB" dirty="0"/>
              <a:t>A National Post-Pandemic Resilience Programme</a:t>
            </a:r>
          </a:p>
        </p:txBody>
      </p:sp>
      <p:pic>
        <p:nvPicPr>
          <p:cNvPr id="7" name="Picture 6">
            <a:extLst>
              <a:ext uri="{FF2B5EF4-FFF2-40B4-BE49-F238E27FC236}">
                <a16:creationId xmlns:a16="http://schemas.microsoft.com/office/drawing/2014/main" id="{65BCAC11-A873-4C54-B6F0-69C4B94194D2}"/>
              </a:ext>
            </a:extLst>
          </p:cNvPr>
          <p:cNvPicPr>
            <a:picLocks noChangeAspect="1"/>
          </p:cNvPicPr>
          <p:nvPr/>
        </p:nvPicPr>
        <p:blipFill>
          <a:blip r:embed="rId2"/>
          <a:stretch>
            <a:fillRect/>
          </a:stretch>
        </p:blipFill>
        <p:spPr>
          <a:xfrm>
            <a:off x="6134911" y="915566"/>
            <a:ext cx="2877561" cy="4102964"/>
          </a:xfrm>
          <a:prstGeom prst="rect">
            <a:avLst/>
          </a:prstGeom>
        </p:spPr>
      </p:pic>
    </p:spTree>
    <p:extLst>
      <p:ext uri="{BB962C8B-B14F-4D97-AF65-F5344CB8AC3E}">
        <p14:creationId xmlns:p14="http://schemas.microsoft.com/office/powerpoint/2010/main" val="33364136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1470"/>
            <a:ext cx="5194921" cy="1800200"/>
          </a:xfrm>
        </p:spPr>
        <p:txBody>
          <a:bodyPr vert="horz" lIns="0" tIns="0" rIns="0" bIns="0" anchor="b" anchorCtr="0"/>
          <a:lstStyle/>
          <a:p>
            <a:r>
              <a:rPr lang="en-GB" sz="3600" dirty="0"/>
              <a:t>What is the physiological impact of a reduction in physical activity among older people?</a:t>
            </a:r>
            <a:endParaRPr lang="en-US" sz="3600" dirty="0"/>
          </a:p>
        </p:txBody>
      </p:sp>
      <p:sp>
        <p:nvSpPr>
          <p:cNvPr id="3" name="TextBox 2">
            <a:extLst>
              <a:ext uri="{FF2B5EF4-FFF2-40B4-BE49-F238E27FC236}">
                <a16:creationId xmlns:a16="http://schemas.microsoft.com/office/drawing/2014/main" id="{E4F7F4FE-B29C-499D-ACF7-23F1883CB516}"/>
              </a:ext>
            </a:extLst>
          </p:cNvPr>
          <p:cNvSpPr txBox="1"/>
          <p:nvPr/>
        </p:nvSpPr>
        <p:spPr>
          <a:xfrm>
            <a:off x="827584" y="1863864"/>
            <a:ext cx="5328592" cy="707886"/>
          </a:xfrm>
          <a:prstGeom prst="rect">
            <a:avLst/>
          </a:prstGeom>
          <a:noFill/>
        </p:spPr>
        <p:txBody>
          <a:bodyPr wrap="square" rtlCol="0">
            <a:spAutoFit/>
          </a:bodyPr>
          <a:lstStyle/>
          <a:p>
            <a:r>
              <a:rPr lang="en-GB" sz="2000" dirty="0">
                <a:solidFill>
                  <a:schemeClr val="bg1"/>
                </a:solidFill>
              </a:rPr>
              <a:t>Professor Paul Greenhaff, The Physiological Society and University of Nottingham, UK</a:t>
            </a:r>
          </a:p>
        </p:txBody>
      </p:sp>
    </p:spTree>
    <p:extLst>
      <p:ext uri="{BB962C8B-B14F-4D97-AF65-F5344CB8AC3E}">
        <p14:creationId xmlns:p14="http://schemas.microsoft.com/office/powerpoint/2010/main" val="14395236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BECD60-3465-5546-87A6-5B63E9991032}"/>
              </a:ext>
            </a:extLst>
          </p:cNvPr>
          <p:cNvCxnSpPr>
            <a:cxnSpLocks noChangeShapeType="1"/>
          </p:cNvCxnSpPr>
          <p:nvPr/>
        </p:nvCxnSpPr>
        <p:spPr bwMode="auto">
          <a:xfrm>
            <a:off x="1143000" y="3868341"/>
            <a:ext cx="6858000" cy="0"/>
          </a:xfrm>
          <a:prstGeom prst="line">
            <a:avLst/>
          </a:prstGeom>
          <a:noFill/>
          <a:ln w="76200">
            <a:solidFill>
              <a:schemeClr val="tx1"/>
            </a:solidFill>
            <a:round/>
            <a:headEnd/>
            <a:tailEnd/>
          </a:ln>
          <a:effectLst>
            <a:outerShdw blurRad="40000" dist="23000" dir="5400000" rotWithShape="0">
              <a:srgbClr val="808080">
                <a:alpha val="34998"/>
              </a:srgbClr>
            </a:outerShdw>
          </a:effectLst>
        </p:spPr>
      </p:cxnSp>
      <p:cxnSp>
        <p:nvCxnSpPr>
          <p:cNvPr id="3" name="Straight Connector 2">
            <a:extLst>
              <a:ext uri="{FF2B5EF4-FFF2-40B4-BE49-F238E27FC236}">
                <a16:creationId xmlns:a16="http://schemas.microsoft.com/office/drawing/2014/main" id="{6885F4B6-FEE8-B245-8634-91794561925E}"/>
              </a:ext>
            </a:extLst>
          </p:cNvPr>
          <p:cNvCxnSpPr/>
          <p:nvPr/>
        </p:nvCxnSpPr>
        <p:spPr>
          <a:xfrm>
            <a:off x="4787504" y="2193132"/>
            <a:ext cx="540544" cy="2160985"/>
          </a:xfrm>
          <a:prstGeom prst="line">
            <a:avLst/>
          </a:prstGeom>
          <a:ln w="571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6D90080-693D-D947-AF1C-0C12B07DA7D5}"/>
              </a:ext>
            </a:extLst>
          </p:cNvPr>
          <p:cNvCxnSpPr/>
          <p:nvPr/>
        </p:nvCxnSpPr>
        <p:spPr>
          <a:xfrm flipV="1">
            <a:off x="1494235" y="1600200"/>
            <a:ext cx="5454253" cy="119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9246F9-846D-3B42-A5F7-8D3CD6EE2C3C}"/>
              </a:ext>
            </a:extLst>
          </p:cNvPr>
          <p:cNvCxnSpPr/>
          <p:nvPr/>
        </p:nvCxnSpPr>
        <p:spPr>
          <a:xfrm>
            <a:off x="1494235" y="1816894"/>
            <a:ext cx="5345906" cy="539354"/>
          </a:xfrm>
          <a:prstGeom prst="line">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871" name="TextBox 30">
            <a:extLst>
              <a:ext uri="{FF2B5EF4-FFF2-40B4-BE49-F238E27FC236}">
                <a16:creationId xmlns:a16="http://schemas.microsoft.com/office/drawing/2014/main" id="{57FB6F3D-7F62-7249-8EE7-E80FB1EFFE04}"/>
              </a:ext>
            </a:extLst>
          </p:cNvPr>
          <p:cNvSpPr txBox="1">
            <a:spLocks noChangeArrowheads="1"/>
          </p:cNvSpPr>
          <p:nvPr/>
        </p:nvSpPr>
        <p:spPr bwMode="auto">
          <a:xfrm>
            <a:off x="1169194" y="1924050"/>
            <a:ext cx="756047" cy="3231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342900">
              <a:spcBef>
                <a:spcPct val="0"/>
              </a:spcBef>
              <a:buNone/>
            </a:pPr>
            <a:r>
              <a:rPr lang="en-GB" altLang="en-US" sz="1500" b="1" dirty="0">
                <a:solidFill>
                  <a:prstClr val="white"/>
                </a:solidFill>
                <a:latin typeface="Calibri" panose="020F0502020204030204" pitchFamily="34" charset="0"/>
              </a:rPr>
              <a:t>40’s</a:t>
            </a:r>
          </a:p>
        </p:txBody>
      </p:sp>
      <p:cxnSp>
        <p:nvCxnSpPr>
          <p:cNvPr id="8" name="Straight Connector 7">
            <a:extLst>
              <a:ext uri="{FF2B5EF4-FFF2-40B4-BE49-F238E27FC236}">
                <a16:creationId xmlns:a16="http://schemas.microsoft.com/office/drawing/2014/main" id="{BC77DDF3-EA51-2747-958F-1E1A00CFD8C5}"/>
              </a:ext>
            </a:extLst>
          </p:cNvPr>
          <p:cNvCxnSpPr/>
          <p:nvPr/>
        </p:nvCxnSpPr>
        <p:spPr>
          <a:xfrm flipV="1">
            <a:off x="5112544" y="2625329"/>
            <a:ext cx="1565672" cy="325040"/>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36873" name="TextBox 58">
            <a:extLst>
              <a:ext uri="{FF2B5EF4-FFF2-40B4-BE49-F238E27FC236}">
                <a16:creationId xmlns:a16="http://schemas.microsoft.com/office/drawing/2014/main" id="{0858CC72-6575-B846-8F88-83BCAE479CED}"/>
              </a:ext>
            </a:extLst>
          </p:cNvPr>
          <p:cNvSpPr txBox="1">
            <a:spLocks noChangeArrowheads="1"/>
          </p:cNvSpPr>
          <p:nvPr/>
        </p:nvSpPr>
        <p:spPr bwMode="auto">
          <a:xfrm>
            <a:off x="6624638" y="3381375"/>
            <a:ext cx="1133475" cy="55399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342900">
              <a:spcBef>
                <a:spcPct val="0"/>
              </a:spcBef>
              <a:buNone/>
            </a:pPr>
            <a:r>
              <a:rPr lang="en-GB" altLang="en-US" sz="1500" b="1">
                <a:solidFill>
                  <a:srgbClr val="FFFFFF"/>
                </a:solidFill>
                <a:latin typeface="Calibri" panose="020F0502020204030204" pitchFamily="34" charset="0"/>
              </a:rPr>
              <a:t>Failed Recovery</a:t>
            </a:r>
          </a:p>
        </p:txBody>
      </p:sp>
      <p:sp>
        <p:nvSpPr>
          <p:cNvPr id="36874" name="TextBox 63">
            <a:extLst>
              <a:ext uri="{FF2B5EF4-FFF2-40B4-BE49-F238E27FC236}">
                <a16:creationId xmlns:a16="http://schemas.microsoft.com/office/drawing/2014/main" id="{F567A7DC-A874-6546-8772-7E92FBCF225C}"/>
              </a:ext>
            </a:extLst>
          </p:cNvPr>
          <p:cNvSpPr txBox="1">
            <a:spLocks noChangeArrowheads="1"/>
          </p:cNvSpPr>
          <p:nvPr/>
        </p:nvSpPr>
        <p:spPr bwMode="auto">
          <a:xfrm>
            <a:off x="6893719" y="2325291"/>
            <a:ext cx="1081088" cy="32316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342900">
              <a:spcBef>
                <a:spcPct val="0"/>
              </a:spcBef>
              <a:buNone/>
            </a:pPr>
            <a:r>
              <a:rPr lang="en-GB" altLang="en-US" sz="1500" b="1" dirty="0">
                <a:solidFill>
                  <a:srgbClr val="FFFFFF"/>
                </a:solidFill>
                <a:latin typeface="Calibri" panose="020F0502020204030204" pitchFamily="34" charset="0"/>
              </a:rPr>
              <a:t>80’s +</a:t>
            </a:r>
          </a:p>
        </p:txBody>
      </p:sp>
      <p:cxnSp>
        <p:nvCxnSpPr>
          <p:cNvPr id="11" name="Straight Connector 10">
            <a:extLst>
              <a:ext uri="{FF2B5EF4-FFF2-40B4-BE49-F238E27FC236}">
                <a16:creationId xmlns:a16="http://schemas.microsoft.com/office/drawing/2014/main" id="{378196B0-6181-1A4E-B389-0536A9B3BED7}"/>
              </a:ext>
            </a:extLst>
          </p:cNvPr>
          <p:cNvCxnSpPr/>
          <p:nvPr/>
        </p:nvCxnSpPr>
        <p:spPr>
          <a:xfrm flipV="1">
            <a:off x="5219700" y="4099323"/>
            <a:ext cx="1728788" cy="254794"/>
          </a:xfrm>
          <a:prstGeom prst="line">
            <a:avLst/>
          </a:prstGeom>
          <a:ln w="57150">
            <a:solidFill>
              <a:srgbClr val="FFB805"/>
            </a:solidFill>
            <a:prstDash val="sysDash"/>
          </a:ln>
        </p:spPr>
        <p:style>
          <a:lnRef idx="1">
            <a:schemeClr val="accent1"/>
          </a:lnRef>
          <a:fillRef idx="0">
            <a:schemeClr val="accent1"/>
          </a:fillRef>
          <a:effectRef idx="0">
            <a:schemeClr val="accent1"/>
          </a:effectRef>
          <a:fontRef idx="minor">
            <a:schemeClr val="tx1"/>
          </a:fontRef>
        </p:style>
      </p:cxnSp>
      <p:sp>
        <p:nvSpPr>
          <p:cNvPr id="12" name="Line Callout 2 11">
            <a:extLst>
              <a:ext uri="{FF2B5EF4-FFF2-40B4-BE49-F238E27FC236}">
                <a16:creationId xmlns:a16="http://schemas.microsoft.com/office/drawing/2014/main" id="{375BFB39-5538-DB44-B3B2-BE627E9B6A68}"/>
              </a:ext>
            </a:extLst>
          </p:cNvPr>
          <p:cNvSpPr/>
          <p:nvPr/>
        </p:nvSpPr>
        <p:spPr>
          <a:xfrm rot="10800000" flipV="1">
            <a:off x="3163128" y="2341960"/>
            <a:ext cx="1355294" cy="823913"/>
          </a:xfrm>
          <a:prstGeom prst="borderCallout2">
            <a:avLst>
              <a:gd name="adj1" fmla="val 32631"/>
              <a:gd name="adj2" fmla="val -5506"/>
              <a:gd name="adj3" fmla="val -2846"/>
              <a:gd name="adj4" fmla="val -14900"/>
              <a:gd name="adj5" fmla="val 92343"/>
              <a:gd name="adj6" fmla="val -3547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GB" sz="1500">
              <a:solidFill>
                <a:prstClr val="white"/>
              </a:solidFill>
              <a:latin typeface="Calibri" panose="020F0502020204030204"/>
            </a:endParaRPr>
          </a:p>
        </p:txBody>
      </p:sp>
      <p:sp>
        <p:nvSpPr>
          <p:cNvPr id="36877" name="Rectangle 89">
            <a:extLst>
              <a:ext uri="{FF2B5EF4-FFF2-40B4-BE49-F238E27FC236}">
                <a16:creationId xmlns:a16="http://schemas.microsoft.com/office/drawing/2014/main" id="{75486248-880A-6544-8930-14CF7F6905EE}"/>
              </a:ext>
            </a:extLst>
          </p:cNvPr>
          <p:cNvSpPr>
            <a:spLocks noChangeArrowheads="1"/>
          </p:cNvSpPr>
          <p:nvPr/>
        </p:nvSpPr>
        <p:spPr bwMode="auto">
          <a:xfrm>
            <a:off x="3163128" y="2341960"/>
            <a:ext cx="13814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342900">
              <a:spcBef>
                <a:spcPct val="0"/>
              </a:spcBef>
              <a:buNone/>
            </a:pPr>
            <a:r>
              <a:rPr lang="en-GB" altLang="en-US" sz="1500" b="1" dirty="0">
                <a:solidFill>
                  <a:srgbClr val="FFFFFF"/>
                </a:solidFill>
                <a:latin typeface="Calibri" panose="020F0502020204030204" pitchFamily="34" charset="0"/>
              </a:rPr>
              <a:t>Acute inactivity </a:t>
            </a:r>
          </a:p>
          <a:p>
            <a:pPr algn="ctr" defTabSz="342900">
              <a:spcBef>
                <a:spcPct val="0"/>
              </a:spcBef>
              <a:buNone/>
            </a:pPr>
            <a:r>
              <a:rPr lang="en-GB" altLang="en-US" sz="1500" b="1" dirty="0">
                <a:solidFill>
                  <a:srgbClr val="FFFFFF"/>
                </a:solidFill>
                <a:latin typeface="Calibri" panose="020F0502020204030204" pitchFamily="34" charset="0"/>
              </a:rPr>
              <a:t>(e.g. lockdown)</a:t>
            </a:r>
          </a:p>
        </p:txBody>
      </p:sp>
      <p:sp>
        <p:nvSpPr>
          <p:cNvPr id="36878" name="Rectangle 90">
            <a:extLst>
              <a:ext uri="{FF2B5EF4-FFF2-40B4-BE49-F238E27FC236}">
                <a16:creationId xmlns:a16="http://schemas.microsoft.com/office/drawing/2014/main" id="{AD941590-F8EF-224F-909F-6AB3E92375D6}"/>
              </a:ext>
            </a:extLst>
          </p:cNvPr>
          <p:cNvSpPr>
            <a:spLocks noChangeArrowheads="1"/>
          </p:cNvSpPr>
          <p:nvPr/>
        </p:nvSpPr>
        <p:spPr bwMode="auto">
          <a:xfrm>
            <a:off x="2613422" y="3565922"/>
            <a:ext cx="20240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342900">
              <a:spcBef>
                <a:spcPct val="0"/>
              </a:spcBef>
              <a:buNone/>
            </a:pPr>
            <a:r>
              <a:rPr lang="en-GB" altLang="en-US" sz="1500" b="1" dirty="0">
                <a:solidFill>
                  <a:srgbClr val="FFFFFF"/>
                </a:solidFill>
                <a:latin typeface="Calibri" panose="020F0502020204030204" pitchFamily="34" charset="0"/>
              </a:rPr>
              <a:t>Acute inactivity plus inflammatory burden</a:t>
            </a:r>
          </a:p>
        </p:txBody>
      </p:sp>
      <p:sp>
        <p:nvSpPr>
          <p:cNvPr id="15" name="Line Callout 2 14">
            <a:extLst>
              <a:ext uri="{FF2B5EF4-FFF2-40B4-BE49-F238E27FC236}">
                <a16:creationId xmlns:a16="http://schemas.microsoft.com/office/drawing/2014/main" id="{F2878E3F-DB84-E14D-98F0-286306C4E846}"/>
              </a:ext>
            </a:extLst>
          </p:cNvPr>
          <p:cNvSpPr/>
          <p:nvPr/>
        </p:nvSpPr>
        <p:spPr>
          <a:xfrm rot="10800000" flipV="1">
            <a:off x="2647950" y="3332560"/>
            <a:ext cx="2025254" cy="1081088"/>
          </a:xfrm>
          <a:prstGeom prst="borderCallout2">
            <a:avLst>
              <a:gd name="adj1" fmla="val 28274"/>
              <a:gd name="adj2" fmla="val -3816"/>
              <a:gd name="adj3" fmla="val 1473"/>
              <a:gd name="adj4" fmla="val -10428"/>
              <a:gd name="adj5" fmla="val 89967"/>
              <a:gd name="adj6" fmla="val -285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GB" sz="1500">
              <a:solidFill>
                <a:prstClr val="white"/>
              </a:solidFill>
              <a:latin typeface="Calibri" panose="020F0502020204030204"/>
            </a:endParaRPr>
          </a:p>
        </p:txBody>
      </p:sp>
      <p:sp>
        <p:nvSpPr>
          <p:cNvPr id="36881" name="TextBox 99">
            <a:extLst>
              <a:ext uri="{FF2B5EF4-FFF2-40B4-BE49-F238E27FC236}">
                <a16:creationId xmlns:a16="http://schemas.microsoft.com/office/drawing/2014/main" id="{66107EEB-529B-784D-969A-217D0C16F66A}"/>
              </a:ext>
            </a:extLst>
          </p:cNvPr>
          <p:cNvSpPr txBox="1">
            <a:spLocks noChangeArrowheads="1"/>
          </p:cNvSpPr>
          <p:nvPr/>
        </p:nvSpPr>
        <p:spPr bwMode="auto">
          <a:xfrm rot="4565825">
            <a:off x="4404718" y="3309759"/>
            <a:ext cx="21181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342900">
              <a:spcBef>
                <a:spcPct val="0"/>
              </a:spcBef>
              <a:buNone/>
            </a:pPr>
            <a:r>
              <a:rPr lang="en-GB" altLang="en-US" sz="1500" b="1">
                <a:solidFill>
                  <a:srgbClr val="FFFFFF"/>
                </a:solidFill>
                <a:latin typeface="Calibri" panose="020F0502020204030204" pitchFamily="34" charset="0"/>
              </a:rPr>
              <a:t>---acute anabolic resistance---</a:t>
            </a:r>
          </a:p>
        </p:txBody>
      </p:sp>
      <p:sp>
        <p:nvSpPr>
          <p:cNvPr id="36882" name="TextBox 18">
            <a:extLst>
              <a:ext uri="{FF2B5EF4-FFF2-40B4-BE49-F238E27FC236}">
                <a16:creationId xmlns:a16="http://schemas.microsoft.com/office/drawing/2014/main" id="{4F8FDF97-8594-2F40-A6C3-9F27EE253469}"/>
              </a:ext>
            </a:extLst>
          </p:cNvPr>
          <p:cNvSpPr txBox="1">
            <a:spLocks noChangeArrowheads="1"/>
          </p:cNvSpPr>
          <p:nvPr/>
        </p:nvSpPr>
        <p:spPr bwMode="auto">
          <a:xfrm>
            <a:off x="1351360" y="122556"/>
            <a:ext cx="6441281" cy="12003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342900">
              <a:spcBef>
                <a:spcPct val="0"/>
              </a:spcBef>
              <a:buNone/>
            </a:pPr>
            <a:r>
              <a:rPr lang="en-GB" sz="2400" dirty="0">
                <a:solidFill>
                  <a:prstClr val="white"/>
                </a:solidFill>
              </a:rPr>
              <a:t>What is the physiological impact of a reduction in physical activity among older people</a:t>
            </a:r>
            <a:r>
              <a:rPr lang="en-GB" sz="2100" dirty="0">
                <a:solidFill>
                  <a:prstClr val="white"/>
                </a:solidFill>
              </a:rPr>
              <a:t> </a:t>
            </a:r>
            <a:endParaRPr lang="en-US" altLang="en-US" sz="2100" b="1" dirty="0">
              <a:solidFill>
                <a:prstClr val="white"/>
              </a:solidFill>
            </a:endParaRPr>
          </a:p>
        </p:txBody>
      </p:sp>
      <p:sp>
        <p:nvSpPr>
          <p:cNvPr id="5" name="TextBox 4">
            <a:extLst>
              <a:ext uri="{FF2B5EF4-FFF2-40B4-BE49-F238E27FC236}">
                <a16:creationId xmlns:a16="http://schemas.microsoft.com/office/drawing/2014/main" id="{ACAB8DCE-F212-6045-B060-6FD37C776918}"/>
              </a:ext>
            </a:extLst>
          </p:cNvPr>
          <p:cNvSpPr txBox="1"/>
          <p:nvPr/>
        </p:nvSpPr>
        <p:spPr>
          <a:xfrm rot="358255">
            <a:off x="2623872" y="1718676"/>
            <a:ext cx="3338735" cy="369332"/>
          </a:xfrm>
          <a:prstGeom prst="rect">
            <a:avLst/>
          </a:prstGeom>
          <a:noFill/>
        </p:spPr>
        <p:txBody>
          <a:bodyPr wrap="none" rtlCol="0">
            <a:spAutoFit/>
          </a:bodyPr>
          <a:lstStyle/>
          <a:p>
            <a:pPr defTabSz="342900"/>
            <a:r>
              <a:rPr lang="en-US" b="1" dirty="0">
                <a:solidFill>
                  <a:srgbClr val="FFFF00"/>
                </a:solidFill>
                <a:latin typeface="Calibri" panose="020F0502020204030204"/>
              </a:rPr>
              <a:t>Muscle Mass &amp; Metabolic Health</a:t>
            </a:r>
          </a:p>
        </p:txBody>
      </p:sp>
    </p:spTree>
  </p:cSld>
  <p:clrMapOvr>
    <a:masterClrMapping/>
  </p:clrMapOvr>
</p:sld>
</file>

<file path=ppt/theme/theme1.xml><?xml version="1.0" encoding="utf-8"?>
<a:theme xmlns:a="http://schemas.openxmlformats.org/drawingml/2006/main" name="Physoc PowerPoint Template">
  <a:themeElements>
    <a:clrScheme name="PhySoc">
      <a:dk1>
        <a:srgbClr val="00274C"/>
      </a:dk1>
      <a:lt1>
        <a:sysClr val="window" lastClr="FFFFFF"/>
      </a:lt1>
      <a:dk2>
        <a:srgbClr val="00274C"/>
      </a:dk2>
      <a:lt2>
        <a:srgbClr val="FFFFFF"/>
      </a:lt2>
      <a:accent1>
        <a:srgbClr val="0095D6"/>
      </a:accent1>
      <a:accent2>
        <a:srgbClr val="707277"/>
      </a:accent2>
      <a:accent3>
        <a:srgbClr val="5A245A"/>
      </a:accent3>
      <a:accent4>
        <a:srgbClr val="B4A76C"/>
      </a:accent4>
      <a:accent5>
        <a:srgbClr val="009AA6"/>
      </a:accent5>
      <a:accent6>
        <a:srgbClr val="F7AC46"/>
      </a:accent6>
      <a:hlink>
        <a:srgbClr val="0098DB"/>
      </a:hlink>
      <a:folHlink>
        <a:srgbClr val="F7AC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icture xmlns="75846f2b-0b3f-4ae3-b153-8dd03505c6a8">
      <Url xsi:nil="true"/>
      <Description xsi:nil="true"/>
    </Picture>
    <pic xmlns="75846f2b-0b3f-4ae3-b153-8dd03505c6a8" xsi:nil="true"/>
    <_ip_UnifiedCompliancePolicyProperties xmlns="http://schemas.microsoft.com/sharepoint/v3" xsi:nil="true"/>
    <_Flow_SignoffStatus xmlns="75846f2b-0b3f-4ae3-b153-8dd03505c6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2603BBE6E73B44AD60312FFA5D25D9" ma:contentTypeVersion="18" ma:contentTypeDescription="Create a new document." ma:contentTypeScope="" ma:versionID="052c676ebc65633127c2431659347392">
  <xsd:schema xmlns:xsd="http://www.w3.org/2001/XMLSchema" xmlns:xs="http://www.w3.org/2001/XMLSchema" xmlns:p="http://schemas.microsoft.com/office/2006/metadata/properties" xmlns:ns1="http://schemas.microsoft.com/sharepoint/v3" xmlns:ns2="75846f2b-0b3f-4ae3-b153-8dd03505c6a8" xmlns:ns3="ab90e4f0-ce66-4f9b-a579-fd8e66181438" targetNamespace="http://schemas.microsoft.com/office/2006/metadata/properties" ma:root="true" ma:fieldsID="fd7f18c029d78869cdecf1c22c50af73" ns1:_="" ns2:_="" ns3:_="">
    <xsd:import namespace="http://schemas.microsoft.com/sharepoint/v3"/>
    <xsd:import namespace="75846f2b-0b3f-4ae3-b153-8dd03505c6a8"/>
    <xsd:import namespace="ab90e4f0-ce66-4f9b-a579-fd8e661814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Picture" minOccurs="0"/>
                <xsd:element ref="ns2:MediaServiceGenerationTime" minOccurs="0"/>
                <xsd:element ref="ns2:MediaServiceEventHashCode" minOccurs="0"/>
                <xsd:element ref="ns2:MediaServiceAutoKeyPoints" minOccurs="0"/>
                <xsd:element ref="ns2:MediaServiceKeyPoints" minOccurs="0"/>
                <xsd:element ref="ns2:_Flow_SignoffStatus" minOccurs="0"/>
                <xsd:element ref="ns1:_ip_UnifiedCompliancePolicyProperties" minOccurs="0"/>
                <xsd:element ref="ns1:_ip_UnifiedCompliancePolicyUIAction" minOccurs="0"/>
                <xsd:element ref="ns2:MediaLengthInSeconds" minOccurs="0"/>
                <xsd:element ref="ns2: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846f2b-0b3f-4ae3-b153-8dd03505c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Picture" ma:index="16"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pic" ma:index="25" nillable="true" ma:displayName="pic" ma:format="Thumbnail" ma:internalName="pic">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90e4f0-ce66-4f9b-a579-fd8e6618143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F61CA0-B9C1-4256-A543-8F4594B4ECA2}">
  <ds:schemaRefs>
    <ds:schemaRef ds:uri="http://schemas.microsoft.com/office/2006/metadata/properties"/>
    <ds:schemaRef ds:uri="http://schemas.microsoft.com/office/infopath/2007/PartnerControls"/>
    <ds:schemaRef ds:uri="http://schemas.microsoft.com/sharepoint/v3"/>
    <ds:schemaRef ds:uri="75846f2b-0b3f-4ae3-b153-8dd03505c6a8"/>
  </ds:schemaRefs>
</ds:datastoreItem>
</file>

<file path=customXml/itemProps2.xml><?xml version="1.0" encoding="utf-8"?>
<ds:datastoreItem xmlns:ds="http://schemas.openxmlformats.org/officeDocument/2006/customXml" ds:itemID="{3B7AE955-FA1C-4375-907E-27CF910E7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846f2b-0b3f-4ae3-b153-8dd03505c6a8"/>
    <ds:schemaRef ds:uri="ab90e4f0-ce66-4f9b-a579-fd8e66181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20E897-1B6E-47AE-ADB2-496529821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Physoc Template</Template>
  <TotalTime>91</TotalTime>
  <Words>3302</Words>
  <Application>Microsoft Office PowerPoint</Application>
  <PresentationFormat>On-screen Show (16:9)</PresentationFormat>
  <Paragraphs>318</Paragraphs>
  <Slides>35</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35</vt:i4>
      </vt:variant>
    </vt:vector>
  </HeadingPairs>
  <TitlesOfParts>
    <vt:vector size="49" baseType="lpstr">
      <vt:lpstr>Arial</vt:lpstr>
      <vt:lpstr>Calibri</vt:lpstr>
      <vt:lpstr>Calibri Light</vt:lpstr>
      <vt:lpstr>GDS Transport</vt:lpstr>
      <vt:lpstr>PT Sans</vt:lpstr>
      <vt:lpstr>Segoe UI</vt:lpstr>
      <vt:lpstr>Symbol</vt:lpstr>
      <vt:lpstr>Trebuchet MS</vt:lpstr>
      <vt:lpstr>Wingdings 3</vt:lpstr>
      <vt:lpstr>Physoc PowerPoint Template</vt:lpstr>
      <vt:lpstr>Office Theme</vt:lpstr>
      <vt:lpstr>1_Office Theme</vt:lpstr>
      <vt:lpstr>Facet</vt:lpstr>
      <vt:lpstr>2_Office Theme</vt:lpstr>
      <vt:lpstr>How can we develop a National Post-Pandemic Resilience Programme?</vt:lpstr>
      <vt:lpstr>Agenda</vt:lpstr>
      <vt:lpstr>Welcome and introductions</vt:lpstr>
      <vt:lpstr>A National Post-Pandemic Resilience Programme</vt:lpstr>
      <vt:lpstr>A National Post-Pandemic Resilience Programme</vt:lpstr>
      <vt:lpstr>A National Post-Pandemic Resilience Programme</vt:lpstr>
      <vt:lpstr>A National Post-Pandemic Resilience Programme</vt:lpstr>
      <vt:lpstr>What is the physiological impact of a reduction in physical activity among older people?</vt:lpstr>
      <vt:lpstr>PowerPoint Presentation</vt:lpstr>
      <vt:lpstr>PowerPoint Presentation</vt:lpstr>
      <vt:lpstr>Wroblewski, A., et. al. Chronic Exercise Preserves Lean Muscle Mass in Masters Athletes. The Physician and Sports Medicine. 39, 2011. </vt:lpstr>
      <vt:lpstr>What’s the significance of being inactive? Blair S.N. British J Sports Med (2009) 43(1):1-2.</vt:lpstr>
      <vt:lpstr>What steps are the Office for Health Improvement and Disparities and other Government bodies taking to address the reduction in physical activity among older people?</vt:lpstr>
      <vt:lpstr>Addressing the reduction in physical activity among older people</vt:lpstr>
      <vt:lpstr>The Office for Health Improvement and Disparities</vt:lpstr>
      <vt:lpstr>What data do we have about physical activity in older adults</vt:lpstr>
      <vt:lpstr>Wider impacts of COVID on health: physical activity in older adults</vt:lpstr>
      <vt:lpstr>Addressing deconditioning</vt:lpstr>
      <vt:lpstr>The National Falls Prevention Coordination Group (NFPCG), the impact of COVID-19 and partnership working</vt:lpstr>
      <vt:lpstr>National Falls Prevention Coordination group (NFPCG)</vt:lpstr>
      <vt:lpstr>Presentation content</vt:lpstr>
      <vt:lpstr>Falls-National picture</vt:lpstr>
      <vt:lpstr>Risk factors for falls</vt:lpstr>
      <vt:lpstr>The National Falls Prevention Coordination Group (NFPCG)</vt:lpstr>
      <vt:lpstr>Falls and Fractures Consensus Statement, Falls ROI tool, falls resources</vt:lpstr>
      <vt:lpstr>Tackling Falls prevention across the 4 Nations </vt:lpstr>
      <vt:lpstr>Key interventions-requires a whole system approach</vt:lpstr>
      <vt:lpstr>Thank you for listening-Any questions?</vt:lpstr>
      <vt:lpstr>Delivering physical activity programmes for older people across Greater Manchester </vt:lpstr>
      <vt:lpstr>PowerPoint Presentation</vt:lpstr>
      <vt:lpstr>PowerPoint Presentation</vt:lpstr>
      <vt:lpstr>PowerPoint Presentation</vt:lpstr>
      <vt:lpstr>PowerPoint Presentation</vt:lpstr>
      <vt:lpstr>Q&amp;A session</vt:lpstr>
      <vt:lpstr>Share the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develop a National Post-Pandemic Resilience Programme?</dc:title>
  <dc:creator>Tom Addison</dc:creator>
  <cp:lastModifiedBy>Tom Addison</cp:lastModifiedBy>
  <cp:revision>1</cp:revision>
  <dcterms:created xsi:type="dcterms:W3CDTF">2021-12-13T15:38:57Z</dcterms:created>
  <dcterms:modified xsi:type="dcterms:W3CDTF">2021-12-16T14:56:36Z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0x0101000B2603BBE6E73B44AD60312FFA5D25D9</vt:lpwstr>
  </property>
</Properties>
</file>